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5"/>
  </p:notesMasterIdLst>
  <p:handoutMasterIdLst>
    <p:handoutMasterId r:id="rId6"/>
  </p:handoutMasterIdLst>
  <p:sldIdLst>
    <p:sldId id="259" r:id="rId2"/>
    <p:sldId id="258" r:id="rId3"/>
    <p:sldId id="256" r:id="rId4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tschelm, Charlie J" initials="NCJ" lastIdx="5" clrIdx="0">
    <p:extLst>
      <p:ext uri="{19B8F6BF-5375-455C-9EA6-DF929625EA0E}">
        <p15:presenceInfo xmlns:p15="http://schemas.microsoft.com/office/powerpoint/2012/main" userId="Nitschelm, Charlie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1197" autoAdjust="0"/>
  </p:normalViewPr>
  <p:slideViewPr>
    <p:cSldViewPr snapToGrid="0">
      <p:cViewPr>
        <p:scale>
          <a:sx n="25" d="100"/>
          <a:sy n="25" d="100"/>
        </p:scale>
        <p:origin x="1200" y="4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DB16E-25C2-6046-A11D-68C385894C2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ED958-3F06-E144-A96D-59908911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6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32DC-02F1-F64F-A350-4A851C35CA03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992D-959C-3042-8559-B35731047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9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992D-959C-3042-8559-B357310477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6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0807681" y="5615669"/>
            <a:ext cx="23111208" cy="23970250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0323" y="2560322"/>
            <a:ext cx="29542622" cy="14996165"/>
          </a:xfrm>
        </p:spPr>
        <p:txBody>
          <a:bodyPr anchor="b">
            <a:normAutofit/>
          </a:bodyPr>
          <a:lstStyle>
            <a:lvl1pPr algn="l">
              <a:defRPr sz="211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0320" y="18450566"/>
            <a:ext cx="23780400" cy="9184637"/>
          </a:xfrm>
        </p:spPr>
        <p:txBody>
          <a:bodyPr anchor="t">
            <a:normAutofit/>
          </a:bodyPr>
          <a:lstStyle>
            <a:lvl1pPr marL="0" indent="0" algn="l">
              <a:buNone/>
              <a:defRPr sz="960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8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2560320" y="2560320"/>
            <a:ext cx="38770560" cy="1499616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0"/>
            </a:lvl1pPr>
            <a:lvl2pPr marL="2194560" indent="0">
              <a:buNone/>
              <a:defRPr sz="7680"/>
            </a:lvl2pPr>
            <a:lvl3pPr marL="4389120" indent="0">
              <a:buNone/>
              <a:defRPr sz="7680"/>
            </a:lvl3pPr>
            <a:lvl4pPr marL="6583680" indent="0">
              <a:buNone/>
              <a:defRPr sz="7680"/>
            </a:lvl4pPr>
            <a:lvl5pPr marL="8778240" indent="0">
              <a:buNone/>
              <a:defRPr sz="7680"/>
            </a:lvl5pPr>
            <a:lvl6pPr marL="10972800" indent="0">
              <a:buNone/>
              <a:defRPr sz="7680"/>
            </a:lvl6pPr>
            <a:lvl7pPr marL="13167360" indent="0">
              <a:buNone/>
              <a:defRPr sz="7680"/>
            </a:lvl7pPr>
            <a:lvl8pPr marL="15361920" indent="0">
              <a:buNone/>
              <a:defRPr sz="7680"/>
            </a:lvl8pPr>
            <a:lvl9pPr marL="17556480" indent="0">
              <a:buNone/>
              <a:defRPr sz="768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657609" y="18450562"/>
            <a:ext cx="34950394" cy="219456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7680"/>
            </a:lvl1pPr>
            <a:lvl2pPr marL="2194560" indent="0">
              <a:buFontTx/>
              <a:buNone/>
              <a:defRPr/>
            </a:lvl2pPr>
            <a:lvl3pPr marL="4389120" indent="0">
              <a:buFontTx/>
              <a:buNone/>
              <a:defRPr/>
            </a:lvl3pPr>
            <a:lvl4pPr marL="6583680" indent="0">
              <a:buFontTx/>
              <a:buNone/>
              <a:defRPr/>
            </a:lvl4pPr>
            <a:lvl5pPr marL="877824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6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560320"/>
            <a:ext cx="38770560" cy="13898880"/>
          </a:xfrm>
        </p:spPr>
        <p:txBody>
          <a:bodyPr anchor="ctr">
            <a:normAutofit/>
          </a:bodyPr>
          <a:lstStyle>
            <a:lvl1pPr algn="l">
              <a:defRPr sz="134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19751040"/>
            <a:ext cx="30641050" cy="9144000"/>
          </a:xfrm>
        </p:spPr>
        <p:txBody>
          <a:bodyPr anchor="ctr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61" y="2560320"/>
            <a:ext cx="32926978" cy="13898880"/>
          </a:xfrm>
        </p:spPr>
        <p:txBody>
          <a:bodyPr anchor="ctr">
            <a:normAutofit/>
          </a:bodyPr>
          <a:lstStyle>
            <a:lvl1pPr algn="l">
              <a:defRPr sz="134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20642" y="16459200"/>
            <a:ext cx="30731842" cy="231648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2194560" indent="0">
              <a:buFontTx/>
              <a:buNone/>
              <a:defRPr/>
            </a:lvl2pPr>
            <a:lvl3pPr marL="4389120" indent="0">
              <a:buFontTx/>
              <a:buNone/>
              <a:defRPr/>
            </a:lvl3pPr>
            <a:lvl4pPr marL="6583680" indent="0">
              <a:buFontTx/>
              <a:buNone/>
              <a:defRPr/>
            </a:lvl4pPr>
            <a:lvl5pPr marL="877824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0645136"/>
            <a:ext cx="30635333" cy="8249904"/>
          </a:xfrm>
        </p:spPr>
        <p:txBody>
          <a:bodyPr anchor="ctr">
            <a:normAutofit/>
          </a:bodyPr>
          <a:lstStyle>
            <a:lvl1pPr marL="0" indent="0" algn="l">
              <a:buNone/>
              <a:defRPr sz="960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7283" y="341099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/>
            <a:r>
              <a:rPr lang="en-US" sz="38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41763" y="1328928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 algn="r"/>
            <a:r>
              <a:rPr lang="en-US" sz="38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1002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16459200"/>
            <a:ext cx="30635333" cy="8147520"/>
          </a:xfrm>
        </p:spPr>
        <p:txBody>
          <a:bodyPr anchor="b">
            <a:normAutofit/>
          </a:bodyPr>
          <a:lstStyle>
            <a:lvl1pPr algn="l">
              <a:defRPr sz="134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4638307"/>
            <a:ext cx="30641050" cy="4256731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44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63" y="2560320"/>
            <a:ext cx="32926973" cy="13898880"/>
          </a:xfrm>
        </p:spPr>
        <p:txBody>
          <a:bodyPr anchor="ctr">
            <a:normAutofit/>
          </a:bodyPr>
          <a:lstStyle>
            <a:lvl1pPr algn="l">
              <a:defRPr sz="134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60322" y="18653760"/>
            <a:ext cx="30635333" cy="503935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9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3774400"/>
            <a:ext cx="30635328" cy="5120640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7283" y="341099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/>
            <a:r>
              <a:rPr lang="en-US" sz="38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41763" y="1328928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 algn="r"/>
            <a:r>
              <a:rPr lang="en-US" sz="38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573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560320"/>
            <a:ext cx="36123158" cy="1389888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344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60322" y="18856963"/>
            <a:ext cx="30635333" cy="402336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9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2880330"/>
            <a:ext cx="30635328" cy="6014712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12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 algn="l"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2" y="2560325"/>
            <a:ext cx="31463362" cy="1808481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3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518749" y="2560320"/>
            <a:ext cx="9812131" cy="21214080"/>
          </a:xfrm>
        </p:spPr>
        <p:txBody>
          <a:bodyPr vert="eaVert">
            <a:normAutofit/>
          </a:bodyPr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0" y="2560320"/>
            <a:ext cx="28080058" cy="263347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2" y="2560320"/>
            <a:ext cx="31463362" cy="18084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0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9509757"/>
            <a:ext cx="30731846" cy="11135362"/>
          </a:xfrm>
        </p:spPr>
        <p:txBody>
          <a:bodyPr anchor="b">
            <a:normAutofit/>
          </a:bodyPr>
          <a:lstStyle>
            <a:lvl1pPr algn="l">
              <a:defRPr sz="1536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1539201"/>
            <a:ext cx="30731842" cy="7355842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560322" y="2560322"/>
            <a:ext cx="18959842" cy="1808480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22379338" y="2560320"/>
            <a:ext cx="18951542" cy="1804416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4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5" y="2560320"/>
            <a:ext cx="17840957" cy="2926080"/>
          </a:xfrm>
        </p:spPr>
        <p:txBody>
          <a:bodyPr anchor="b">
            <a:noAutofit/>
          </a:bodyPr>
          <a:lstStyle>
            <a:lvl1pPr marL="0" indent="0">
              <a:buNone/>
              <a:defRPr sz="11520" b="0" cap="all">
                <a:solidFill>
                  <a:schemeClr val="tx1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17" y="5486402"/>
            <a:ext cx="18938242" cy="1515872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04079" y="2720342"/>
            <a:ext cx="18067445" cy="2766058"/>
          </a:xfrm>
        </p:spPr>
        <p:txBody>
          <a:bodyPr anchor="b">
            <a:noAutofit/>
          </a:bodyPr>
          <a:lstStyle>
            <a:lvl1pPr marL="0" indent="0">
              <a:buNone/>
              <a:defRPr sz="11520" b="0" cap="all">
                <a:solidFill>
                  <a:schemeClr val="tx1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79340" y="5486400"/>
            <a:ext cx="18992184" cy="1511808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7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9602" y="2560320"/>
            <a:ext cx="15361920" cy="7315200"/>
          </a:xfrm>
        </p:spPr>
        <p:txBody>
          <a:bodyPr anchor="b">
            <a:normAutofit/>
          </a:bodyPr>
          <a:lstStyle>
            <a:lvl1pPr algn="l"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18" y="2560320"/>
            <a:ext cx="21306024" cy="263347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09602" y="10607052"/>
            <a:ext cx="15361920" cy="10038082"/>
          </a:xfrm>
        </p:spPr>
        <p:txBody>
          <a:bodyPr anchor="t">
            <a:normAutofit/>
          </a:bodyPr>
          <a:lstStyle>
            <a:lvl1pPr marL="0" indent="0">
              <a:buNone/>
              <a:defRPr sz="768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0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9840" y="6949440"/>
            <a:ext cx="17103638" cy="5486400"/>
          </a:xfrm>
        </p:spPr>
        <p:txBody>
          <a:bodyPr anchor="b">
            <a:normAutofit/>
          </a:bodyPr>
          <a:lstStyle>
            <a:lvl1pPr algn="l">
              <a:defRPr sz="115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657600" y="4389120"/>
            <a:ext cx="15748675" cy="2304288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0"/>
            </a:lvl1pPr>
            <a:lvl2pPr marL="2194560" indent="0">
              <a:buNone/>
              <a:defRPr sz="7680"/>
            </a:lvl2pPr>
            <a:lvl3pPr marL="4389120" indent="0">
              <a:buNone/>
              <a:defRPr sz="7680"/>
            </a:lvl3pPr>
            <a:lvl4pPr marL="6583680" indent="0">
              <a:buNone/>
              <a:defRPr sz="7680"/>
            </a:lvl4pPr>
            <a:lvl5pPr marL="8778240" indent="0">
              <a:buNone/>
              <a:defRPr sz="7680"/>
            </a:lvl5pPr>
            <a:lvl6pPr marL="10972800" indent="0">
              <a:buNone/>
              <a:defRPr sz="7680"/>
            </a:lvl6pPr>
            <a:lvl7pPr marL="13167360" indent="0">
              <a:buNone/>
              <a:defRPr sz="7680"/>
            </a:lvl7pPr>
            <a:lvl8pPr marL="15361920" indent="0">
              <a:buNone/>
              <a:defRPr sz="7680"/>
            </a:lvl8pPr>
            <a:lvl9pPr marL="17556480" indent="0">
              <a:buNone/>
              <a:defRPr sz="768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80932" y="13167360"/>
            <a:ext cx="17108270" cy="9997440"/>
          </a:xfrm>
        </p:spPr>
        <p:txBody>
          <a:bodyPr anchor="t">
            <a:normAutofit/>
          </a:bodyPr>
          <a:lstStyle>
            <a:lvl1pPr marL="0" indent="0">
              <a:buNone/>
              <a:defRPr sz="864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60320" y="29626562"/>
            <a:ext cx="27896275" cy="1752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8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019240" y="18694404"/>
            <a:ext cx="11858189" cy="12760958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560325"/>
            <a:ext cx="31463362" cy="18084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665179" y="29626577"/>
            <a:ext cx="5762222" cy="1752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0320" y="29626562"/>
            <a:ext cx="27896275" cy="1752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317247" y="26776697"/>
            <a:ext cx="4113154" cy="32156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4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2194560" rtl="0" eaLnBrk="1" latinLnBrk="0" hangingPunct="1">
        <a:spcBef>
          <a:spcPct val="0"/>
        </a:spcBef>
        <a:buNone/>
        <a:defRPr sz="1536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37160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9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6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576072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7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7406640" indent="-82296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9601200" indent="-82296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microsoft.com/office/2007/relationships/hdphoto" Target="../media/hdphoto2.wdp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image" Target="../media/image4.jpeg"/><Relationship Id="rId15" Type="http://schemas.openxmlformats.org/officeDocument/2006/relationships/image" Target="../media/image13.png"/><Relationship Id="rId23" Type="http://schemas.microsoft.com/office/2007/relationships/hdphoto" Target="../media/hdphoto3.wdp"/><Relationship Id="rId28" Type="http://schemas.openxmlformats.org/officeDocument/2006/relationships/image" Target="../media/image24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31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jpeg"/><Relationship Id="rId26" Type="http://schemas.microsoft.com/office/2007/relationships/hdphoto" Target="../media/hdphoto2.wdp"/><Relationship Id="rId3" Type="http://schemas.openxmlformats.org/officeDocument/2006/relationships/image" Target="../media/image2.png"/><Relationship Id="rId21" Type="http://schemas.openxmlformats.org/officeDocument/2006/relationships/image" Target="../media/image13.png"/><Relationship Id="rId7" Type="http://schemas.openxmlformats.org/officeDocument/2006/relationships/image" Target="../media/image32.jpe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12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35.png"/><Relationship Id="rId24" Type="http://schemas.openxmlformats.org/officeDocument/2006/relationships/image" Target="../media/image16.png"/><Relationship Id="rId32" Type="http://schemas.openxmlformats.org/officeDocument/2006/relationships/image" Target="../media/image29.png"/><Relationship Id="rId5" Type="http://schemas.openxmlformats.org/officeDocument/2006/relationships/image" Target="../media/image31.jpg"/><Relationship Id="rId15" Type="http://schemas.openxmlformats.org/officeDocument/2006/relationships/image" Target="../media/image39.png"/><Relationship Id="rId23" Type="http://schemas.openxmlformats.org/officeDocument/2006/relationships/image" Target="../media/image15.png"/><Relationship Id="rId28" Type="http://schemas.openxmlformats.org/officeDocument/2006/relationships/image" Target="../media/image25.png"/><Relationship Id="rId10" Type="http://schemas.openxmlformats.org/officeDocument/2006/relationships/image" Target="../media/image34.png"/><Relationship Id="rId19" Type="http://schemas.openxmlformats.org/officeDocument/2006/relationships/image" Target="../media/image11.png"/><Relationship Id="rId31" Type="http://schemas.openxmlformats.org/officeDocument/2006/relationships/image" Target="../media/image28.png"/><Relationship Id="rId4" Type="http://schemas.openxmlformats.org/officeDocument/2006/relationships/image" Target="../media/image30.jpeg"/><Relationship Id="rId9" Type="http://schemas.openxmlformats.org/officeDocument/2006/relationships/image" Target="../media/image23.png"/><Relationship Id="rId14" Type="http://schemas.openxmlformats.org/officeDocument/2006/relationships/image" Target="../media/image38.png"/><Relationship Id="rId22" Type="http://schemas.openxmlformats.org/officeDocument/2006/relationships/image" Target="../media/image14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27.png"/><Relationship Id="rId26" Type="http://schemas.openxmlformats.org/officeDocument/2006/relationships/image" Target="../media/image19.png"/><Relationship Id="rId3" Type="http://schemas.openxmlformats.org/officeDocument/2006/relationships/image" Target="../media/image11.png"/><Relationship Id="rId21" Type="http://schemas.openxmlformats.org/officeDocument/2006/relationships/image" Target="../media/image6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24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51.png"/><Relationship Id="rId23" Type="http://schemas.openxmlformats.org/officeDocument/2006/relationships/image" Target="../media/image57.PNG"/><Relationship Id="rId28" Type="http://schemas.openxmlformats.org/officeDocument/2006/relationships/image" Target="../media/image20.png"/><Relationship Id="rId10" Type="http://schemas.openxmlformats.org/officeDocument/2006/relationships/image" Target="../media/image47.jpeg"/><Relationship Id="rId19" Type="http://schemas.openxmlformats.org/officeDocument/2006/relationships/image" Target="../media/image54.png"/><Relationship Id="rId4" Type="http://schemas.openxmlformats.org/officeDocument/2006/relationships/image" Target="../media/image1.png"/><Relationship Id="rId9" Type="http://schemas.openxmlformats.org/officeDocument/2006/relationships/image" Target="../media/image46.jpeg"/><Relationship Id="rId14" Type="http://schemas.openxmlformats.org/officeDocument/2006/relationships/image" Target="../media/image23.png"/><Relationship Id="rId22" Type="http://schemas.openxmlformats.org/officeDocument/2006/relationships/image" Target="../media/image56.jpeg"/><Relationship Id="rId27" Type="http://schemas.microsoft.com/office/2007/relationships/hdphoto" Target="../media/hdphoto3.wdp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60000"/>
                <a:lumOff val="40000"/>
              </a:schemeClr>
            </a:gs>
            <a:gs pos="32000">
              <a:schemeClr val="accent1">
                <a:lumMod val="20000"/>
                <a:lumOff val="80000"/>
              </a:schemeClr>
            </a:gs>
            <a:gs pos="0">
              <a:schemeClr val="accent2">
                <a:lumMod val="0"/>
                <a:lumOff val="10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DC671951-5AEF-443A-88F0-7C0A1EB2E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6" y="586145"/>
            <a:ext cx="11940864" cy="2010811"/>
          </a:xfrm>
          <a:prstGeom prst="rect">
            <a:avLst/>
          </a:prstGeom>
        </p:spPr>
      </p:pic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B6387E-D52A-482F-BBCB-4E81A2C9F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660" y="138740"/>
            <a:ext cx="4247540" cy="26688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989C0F-9111-2F43-B8F0-611E23F3EAB2}"/>
              </a:ext>
            </a:extLst>
          </p:cNvPr>
          <p:cNvSpPr txBox="1"/>
          <p:nvPr/>
        </p:nvSpPr>
        <p:spPr>
          <a:xfrm>
            <a:off x="28955449" y="860548"/>
            <a:ext cx="8647670" cy="14620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Authors: Thomas Collins, Silas Johnson, Charlie Nitschelm, Zach </a:t>
            </a:r>
            <a:r>
              <a:rPr lang="en-US" sz="2800" dirty="0" err="1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Raboin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, Lucas Simmonds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Advisor: Dr. Todd Gross</a:t>
            </a:r>
          </a:p>
        </p:txBody>
      </p:sp>
      <p:sp>
        <p:nvSpPr>
          <p:cNvPr id="17" name="AutoShape 8" descr="data:image/jpg;base64,%20/9j/4AAQSkZJRgABAQEAYABgAAD/2wBDAAUDBAQEAwUEBAQFBQUGBwwIBwcHBw8LCwkMEQ8SEhEPERETFhwXExQaFRERGCEYGh0dHx8fExciJCIeJBweHx7/2wBDAQUFBQcGBw4ICA4eFBEUHh4eHh4eHh4eHh4eHh4eHh4eHh4eHh4eHh4eHh4eHh4eHh4eHh4eHh4eHh4eHh4eHh7/wAARCAHdAp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+KbTpEvYvvAA4BWToc/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/FfiHR/C2hz61r19FZWUA+aRz1PZVHUsewFZPxJ8eaJ4F0hbvUmkuLudvLstPtxuuLuTsqL/ADPQV8zeO7r4leJPE6eItf0S7aCBxLptlavBdxWIJPDRMAWfbtBYZOc4IGALjByE3Y7XX9S1z4pXaXWuw3Gk+Eo2D2ejk7Zbz+7Lc46DuI/z99yNEjjWONFREUKqqMBQOgA7CvK7T4o39rcLbaxb2PmkjK3KTafLz/syBlPH+0K6ex+IOjzIrXlpqNkDj5zD58fP+3CWGPriuyHLFWRm7s6+ory1tryEw3ltDcxHqk0YdT+BqppOuaLqwH9m6rZXZwDtimUsPqvUfiK0Tx1rQRiQeGdNspPM0aTUNDk4w2mXsluOM4+RTsPU9VrZsdc+IWlqi2niq21SJAAI9XsFZiACP9ZCUPXHJU9KWiodOL3Q7s2LH4p+IrUhde8ENOgB3T6PfJN0X/nnKI25ORwT261u2Xxc8BzOIr7WH0aYkjy9VtpLToAfvSAKevY+teZ2GuxzI7XVrPaBXKhmUspx7gcVoR3FpeRMiTQXEZGGXIYEe4rH2MJfCyuZnuNnd2t5CJrO5huYj0eKQOp/EVNXyB4mm8PRvPdaGkeiW0DH7XrNjK1sSQQWji8sgO2VALHIGMDJ6dN8OPGHxYvNMaRdZt7bSEkLac2q2LT3lxGWDDzTvB2gZAP3iCOuMnN0ZX0HzI+maK8itPiV40siq6r4T07VI+N0ul33lP1PPlzADpjjf681tWPxg8IsqDWV1Tw/K23I1KxdEUnPHmqGj7dd2ORWbhJbod0eh0VnaFr2ia7bfadF1ew1KHjL2twsgGRkZ2k44rRqRhRRRQAUUUUAFFFFABRRRQAUUUUAFFFFABRRRQAUUUUAFFFFABRRRQAUUUUAFFFFABRRRQAUUUUAFFFFABRRRQAUUUUAFFFFABRRRQAUUUUAFFFFABRRRQAUUUUAFFFFABRRRQAUUUUAFFFFABRRRQAUUUUAFFFFABRRRQAUUUUAFFFFABXn3xT+Jdt4VlTQtFtRrPiq6TNvp6NhYlP/AC1mb+BB19T265rD+JXxPu5tTn8H/D0w3Wrp8l/qjDdbaYD19nl9E7d++OV8M+H7TQ4pnSSa8v7p/Mvb+4bdPcyHqzN6eg6CtqdJy1exLlYh0TQ7oatN4l8SXx1fxHdDEt0w+SBT/wAsoV/gQdPU9/St2iiuxJJWRmMuYYbmEw3MMc8Z6pIgZT+Brl9Q+Hfg+7cyR6SNPmP/AC10+V7Zs49EIH6V1dY3iPXodKKWsEJvNSmXdDaqccdN8jfwID3PXoATxQ0uoHA+M/BEWmWf2lfEj3LMSlta6jYx3Ukz4wERl2Nn37DJOBzXLyeI9U8KXyWOo32oaZK0XmoLO6a7hC4x8ySBwuD6AD3rodV1S6OqTR28yajrrLsnu2TEFih52KuePUIDubgsa8412C7uNVuNW0Jf7ThtIvJ1C9mYfvpi/AU55I4GFBA4AFZS02KR6Vo3xNvpuINQ0TVwM/I4NvL0HUqWH/jorqbTx/aH/j/0jULf/btwtynb+4d//jtfOt1cRSQpNquhSCNhlZfLDqR6gnB/IVLaXlpG2LDXLqyfsjTHH/fMmf0pKowsfSmh+JfD4t5IX1myilVpJWilmEbhCxO4q2DjHtXKeMfElnKI72aJrTTt4FtGsOLvUX7ADqsZ9PvN3wOD5nrGoaq+r6XYyixv7WV4z5NxGQsjCMthiMjbkZwB1AqroniKS21q4nv11MXVpKI4Lu0laXyVBb5QGzgYIH3TwOvJpc90kFj2Dw14NvdTt4dQ8UQQWzROJLHT1XzFtR28zPys3TjGB+g7b/ibRf8APrdD8Y2/qK8n0T4nXTMkUXiDT79uMxX9v5Up6/xJtx2/gNdbp/xBLAf2hocw6ZksbhJ16cna2x/0NXHl6Cdzq/7RMf8Ax9WN1B6sE3r+a5qa21CzuDthuomP93dg/keax7Pxp4YuHWNtWitJm6RXitbvnGcYkAz+FbMlvZ3kQeSGGdD0baGB+hq1foxFC98NaDdz/aZdKtkuM5FxAvkyg4IyHTDdz3qxaR+JdL/5AfjjXbVQMLDdut9EPlwOJQW7Do1J/ZcUf/HrcXNt7JISv5NkUvl6rF9y4trkekiFD+Y4/SpcU90O5uWvxA+IFgP9M0jQddjAPNvPJZSngY+Vw65zn+IdRW3Z/F/Q0X/if6Lr2hkFtzzWZniABHPmQbxg5746GuG0K7vLy3lkvLeOErIVTY2cgcH9avSSJDG0skixxoCzOzYCgdST2FR7GEldD5meqeH/ABl4T8QEroviPS79wcGOG5QuDnHK5yOfat6vj3x9q+h6pAL28tbeLSonBjuzCPtd64OQsJxuRCcfMMM3bA5O98PR8RxpvmXfi7WNCsBMZdP00eXNLCpOcSvIrFgefkJ4z+FYui76Fcx9SUV4xYeM/iLpqxpNLoPiCNcBmmieymYZOSWTemenRQOK2dP+LqxssfiLwfrumZxuntlW9hXjJOYjvx/wCodOS6Duj06iuV0P4jeBtakENj4o003B/wCXeaYQzDjP3Hw3T2rqgQQCCCD0IqBhRRRQAUUUUAFFFFABRRRQAUUUUAFFFFABRRRQAUUUUAFFFFABRRRQAUUUUAFFFFABRRRQAUUUUAFFFFABRRRQAUUUUAFFFFABRRRQAUUUUAFFFFABRRRQAUUUUAFFFFABRRRQAUUUUAFFFFABRRVDxBrOl+H9HuNX1q+hsbG2QvLNK2FUf1PoByaALlzNDbW8lxcTRwwxKXkkkYKqKBkkk8AAd6+fvHHxUk8d6xceEfBetRaVpMbGPUNV81Uubj+9HbI3IHYyY+nvB4k1/X/ilPuaXUfD/gzBEVpHI0N1qYP8cpHKR+id889q5XUfhZAbfyNL166jhGStvqFvHeRDJycbgGHf+Kt4UXu0Q5HcaHpOn6HpkWnaZarb20fIUclierMTyxPcmrteTL4U8d6Gv/EtaOdBnnTNSe3JyevkzZj6ds0g8ceLdGO3WrWeJB31LTGReT/z3gJTp321081uhFj1qiuB0f4m2N4oMmmySA9ZNPuY7pRk/wB3Kv05+7TdR8cWutwXEeh6gbGxtlzfX8qGKVBzlY1fBU8HMhGBjAyeQ+ZBY3PEPiKSO4k0vRfKmvk4nnfmGzz/AHv7z9wg+pIHXzi81MSx3Uel3jx2pYtqOtTODJMw6hGPBI6bvur0UZ6U9Y1O1bSS0u7SvDkXCw4ImvST3H3sMe33nzk4HXB15L6eXTJNYt7e3sZpfLs9CM3lSONp2SOV6YODtxgcd+DEpDSLiCPUdNDAzaV4XSTaCqt9p1NifuoPvbWPU/ebntmqvjmaG38NCC6kTS48BdO0qB8eWoIJZtv3mxn2Hueas6fql1f/AGCS3X+1vENzbI0akYhsImA5bHCjHX+JvYYAx7ySXSfErNZXsGuXksB+1zXUOIyythlhYAgKMhSMEcdeoqHsMpaFqOqDT4PsOvCX90u6GZEkVTtHHy4IqxPc+aCupeGrC7Bzl7STy2P4HH8zVe5TQrg7tR8N3lo//PazcSgcdhyR/wB802Ky0+VtmkeLDFJziC8yD06YbJ/SpGW9atvDh1S3uJb/AFDR7iOKJlYodijYABkYGcHH3qq2eg6lDJPPous6dqkMz7zk4Yn/AL6/9mNaOvQa9b3ELR2cN7E8cUa+UxDO+0DAAyT0J6Vz80+meeft2lT2c4OCwjwwOfVPmHPqKSAuXo1GNdmseHZGTuygSJ+uB+RNVbW60qPH2S+utMbsBI0a/k3yVe0+/lVgNL8STgj/AJZSyCX8w3zfrVuW9vpP+QjpGl6kO7oDDIf5/wDoQpgPt9V1+ODbDqdtqFuR9y4iBDD/AHl4/wDHatWXiOaycu2i3Nk/OZtJuTH6c4UqT+KmsOS38MM2+Sy1bRZf76AugOP7y5/mKZ5Fwsc02l+IbS8t43ijXz3UF2kOMAE5O3IJ+bv04ouwPRdK+J1xEwjXxN82T+61a0HtwCPLb9TXY6f8Q7lgDdaNDcof+WlheKT1/uSbe3oxrw4/22LRJrrQ2ubeRdwaH5sr2O05A/E1Rjn0aNyVW50yTuY90Q69yh29apTaFY+j7Hxt4b0+xk/tO/awKl5T9ohdRgsSAGxtJ9gSa53xd4jlv2t1urSaaO4YHTtEjAaS6bqrzYyMdwv3R1OT08zur/VF8RaRDZawJI5GjKpKiyLkQk7mAwWz6evNZ2galJY6teySaW13JDMI0uLaYxSRAFjhfmBAw2MBugAxxQp6JBY968H+DZor9PEPiqSK91nH7iJeYLEeiDu3q3tx6nta8E0v4kTWhRf+Ei1OzAwPK1SASp06b2Ab/wAfrstK+I19JGGktNM1OPH+ss7kxMeP7j5Xk/7daxkhWZ6TRXK2vj3Q2XN9HqGm9cm4tiyDHU749y49ya39M1TTNUTfpuo2l4vfyJlfH5GquhDtS07T9ThMOpWNrexn+GeJZB+oqhaeH4dNVhoGp6xoOSTt0++dIwSME+U26PsP4a2KKHFPdBcdZeJfiNpjHytf0zW4sHEep2XlP14/eQ4Hr/BW3bfFjUrZtuueBtRVMnM2l3Md2oG7AO07H6c8Kawqr395bWNv591J5ce4LnBPJ+lZSowKUmeiaN8UvAupyx2416Kwu5MAW2oo1pLknGNsgGTn0zXYW1xBdW6XFtNHPDINySRsGVh6gjg18h+N/Ei6hAi31tK+nySBbPS413XGoSA/KXA+6ucEJ9C392tfwD4W12xsfN1TXdW0wGTzbXSdMv3htrDJzwEOGYknPVecc1i6N/hZXMfVNFeFWmq/EDSwo07xn9ujUACLWLFJ84BH+sj8tvQ5OTxW7afFDxNZqBrXgtLwAfNLpF+rE4Xr5cwQ8ntuPXvUOlNdB8yPWKK4Cw+MHgeaTytSvbvQZefl1azktl4GT+8YeWevZq7XTdS07UofO02/tb2Lkb7eZZF/NSazasMtUUUUAFFFFABRRRQAUUUUAFFFFABRRRQAUUUUAFFFFABRRRQAUUUUAFFFFABRRRQAUUUUAFFFFABRRRQAUUUUAFFFFABRRRQAUUUUAFFFFABRRRQAUUUUAFFFcL8UfiRp/g1ItOtbdtX8R3gP2LS4G+dv9uQ/wRjux/8A1CVwNf4geNNC8EaIdT1u4K7zstraIbprmTskadWJrxG8i13x1rEPiDxzGIbeBt+m6Ej7obX0ebtJL068D+TtL0bULvW28VeL75dV8QyLhGA/cWKH/llAp6D1bqfzrfrspUbayM3IDRRRW5IVHd3UFnay3V1cR29vEpaSSRtqqvqSar6zqlnpFkbu+kKpuCIqqWeRz0RFHLMfQV514o1yWaeC41aFpZmYtp2jRENtI6SSHoWHdj8qZ4yeSm7AVvGn/CPauy6rqmkWtlp0bf6Owtwl5eseF6Deqnsg+ZuCcDivOINUVNSs4bq3u73yXuobTTiFeQOsqGNSV4OCTy3A256jNdJfXl8+sCONI9Y8SyJmOFTiCxjPcn+EepPzNjsOKZpNpDp4uP7LuIXvWV/7V10jCAlizrCpO0EHqegwM5PFYvVlIdFa3UerC4v1g1LxCMNDDjNrpSnoW/vOevqe2BzVC9s11y5ktbDUW8y0nW41PXJeVjZFOEBGBxn7oICj3zUibNQ06VbaWbSfDKPia8wftGoOTysWfmO48bup6CptVvLLTtOga+tPsdjGf+JfosIBaVhzukA+83f+6vUkmgAgj0rTdCkis86Z4eBBmnbK3GoMf/Hgh6ADlugwOuJ4nsPtNkmt6k76EscYg0ixiBEzxlhl5FX7q8g47Dryed2K3uG1KK81NINR1zAktLJG3WunIekjkfeYjnPU9uORleJJ5L8X2kaTC+uatKyDULzeiiLDBggyQB04QHjknJzQ9gMfTtP1i5tI7jTtXsb0MoYxSld68dDjGD+JqO+XVIYyur+HnkiHV0AkTp78frWdH9jtoYLfVNIntbiNFQyeV8xIGMgr83atLT75lYDS/EdxG3aKSQSdvR/m/Ws0Mk1Kazg8SaMVnutPJERbDvEoXyTjH8PoOPpUelalqv23VI7W6tbq2W6f93dR7wcsx+8PqeoNaN3qepXBQ6npWk6qI/uNtMUg+mc4/MVn3MPhee5muZ9M1TRZpSWd4F3R5zyRszjPpkD2pK6AluX0+5AGqeFV/wB+xlBA5/unH8jVeO00DcFsPEd5pknG2G8UqPp82B+Qqe102Sc/8SXxZZ3o/wCeU5G4c/if1oubfxFbKVvdDFzF3a3bcPy5H5mndASDTPEsSB7d7DVIuzRuFYj68foprLupLu0stZXUNGuLd7ny28wrxGoVQxzjODgimRz6OrlvJudMl4yUDRYPuUO3862NO1PVY13aZ4h+0p/dmCyj6ZXB/OmBlaLdxRWlutnr11ZzCJcxvNkZwM/LJn9K2pL/AFhlxdwaXqqf9N4vLf8AP5h/KoZ7hZlZdS8MWVypzuezk8tj77Tt5/E1TNr4YBJh1DU9DkOeJkIT8xhT+ZoA0ddi8PzahFJqWj6hBIIoj51thxjaPl/iPHTpWfZ6Vp5upm8P+Koh5rh/s10AGB9OmfpwK1dXsNae7t20u7s9QWWOKOOLI3sdo+bqowQCep+lYk9xcOjLqmgSMqMVchQ4UhipzuA6EHpnpSQGhLZ+JrVf3umw30eOWt26+vA3f0rJkm0sTH7Vp1xYT55ZYyjA49Yzn86faXWlxlTZ6ldaa3GAJWjX8myprZTUNaMIBvLHVIMcLdQA5H+8vH/jtMCrp2oXan/iU+JJGI/5Zyss2P5N+taDaxqZk36ho+m6g3/PWM+XL17Fhkfg1Z91/ZNyP+Jn4WkjP/PWykDge4U//E1SNvZN9qk0nXbq2WGSJBDco+47iN5wQQAoIPT156UXYHb6b8QJbHA/tTX9K5+7cf6TF19XDgfgw4rr9E+JV9cIpS40TV04yY3a3fr7eYp4+leT29n4m+yR3MUFpfxugdfLcB8Hp0PXHoKoXcluJQNW0Ke2lyMOYuc54wRhv0qlNoVj6GHxH0uC1abUtM1SzIAACRrOrseiqY2PJ6cgda5nWvET6tqVnHJcRT390C2n6fDKGgtgV4eVh95yDgnoMkKP4j5Hp19DHrOmLYa9dW488k75smHCNhgJM49OfWr/AIQvLkavfxfZ7O9h8xwXkAD4w7DbgY5LHPTqfpRKd0CR774S8GJpds8+s3T6lqs7B5ZslUiOPuxL/CPfqf0rd+wTR/8AHrqNyg7LJiRf15/WvAdM8aSaeoC/29o2B/y7ymaEcY+4d64/4CK63RPibeytsh1jR9Uxn93cRmCXpwCyEj/xyrTiLU9R36tF96G1uh6oxjb8jkfrR/aaR/8AH1a3Vt7tHuX81zXMWfxBgPF/ot9EP+elqy3KfkCH/wDHK2rDxb4bvJRDDrNqk5yPJnYwydcfdfB6+1V6MRqQXdpdoViuIZlPBUMDn2IrMuvCfh6a4NyumR2lyeftFkzW0ueDnfEVJ6D8q0rixs7kbpraKTPRioz+dQf2aI/+PW8urf2Em9fybNNp9UBPa3PjHTTnSfHGpFc5EWpQx3ifezjJCye33+hrZ074i+ObFtur+HdI1iLgebp101vJ97k+XLlenbf1rAxq0PR7W6H+0DG36ZFV77Wl0+ESahY3EIZtqlSrBj1wDn0BP4VnKnDqrFJs9BsvjD4X3JHrlprPh92KgvqFk3kqTnrMm6MDjqWA5Fdtous6TrWm22paRqVrfWdyCYJoJQ6SY64I69DXyT4q1+8vtQgtpbT7bfStu03RIW3AHtNO3Qkdf7q84yRuG34X+HlnDHJfeJiNS1S4YyMFdlhtSeqwgEYPJy3BOT685Ohd+6x8x9VUV4BYW2uaQuNB8Y69YoPuwzzi9iHy7RxOGYD2DDpWzbeO/iNp/wDr7Pw7r8Qz91pLGY8DH/PRM9fTr2qHRmh8yPZqK81tvjBpcPGveHPEOkYzmX7ILqIAY53QFyOvcDoa6nw7448IeIeNG8SaZdyZIMSzqJRg45Q4YckDkd6zaa3KudDRRRSAKKKKACiiigAooooAKKKKACiiigAooooAKKKKACiiigAooooAKKKKACiiigAooooAKKKKACiiigAooooAKKKKACikdlRC7sFVRkknAArw/wAd/EjU/F17ceGvh5dm10+JzFqPiEDIGPvRW395+xfoO3bLjFydkDZf+NPxotPC6XOieFY/7X1+IlLryoZJItPBU4eQqjDdnHy/XPTB8S8A+MtPs5p7i8h/trWb1t1/qcF+ks8zdTlJNjIo4wgzj3r07w7ouneH9NWw0uHyowSzuTuklc9XdurMe5NN1nw7oOsg/wBraNYXp/vTQKzD6NjI/OuyFLlM3K5n2njfwzMVWfUf7PkbHyX8TW5yRnGXAU/gTXQW80NxEJreWOaM8h42DKfxFcXefDTRSrf2VqGsaSWB+WG6MsXPqku4Y/KsG5+HPiKxma40m/0q5fnDKkmnzdh9+EkE49QKu8l0J0PVayfEWu2+kJHEI2ur+cH7PaRsA8mOrEn7qDux4HucA+WzeKPG2g3k9jdS3KSwbPM+1PDd28e9gF3SrtdeOQG5ORx3qtb63d30V2tpMBd+Yy6lrTlWR9vTyieMY6DG2Pnqepzjsa2s6tdHViQ0WpeIGQjqfs2nxt2A6jP/AH2/sOnIy6gW1CWx0u/Q3kriPUNcuhmKFsEhF/h3YDbVHyjHc0sLR6hp7m1uJdK8Mqx8/UMn7RfuTgiL+I7j1bqe1ZGorZafqTwro8lvAwtJLLSYsuZcSEEun3TIVTuTj65rNsZux/2bY6LL5E0un6J966vZSRc6k3qT94Kfb5mzxgcnPiurbWHtv7Ss5U0h4t2maRbY3XZVgP3uD8ijg7TgYySeK00t7v8AtOO61aGLUNc2h7XTgc22mg9JJT3f36nGAO453QrXWJtfvY9JMCXEM939r1KaMJDGjup3gDgkFXIXp1680MDotQu7pdThi+zx6n4gZP8ARLKHiCxjPG4n+Eernk4wABWVqdpHaaja3a6vcT6kt35d/qyuqwwKUbMEYbjA7kdO5ycVpwDT7HSrl7O5kstIb577U5mIuL8/7LdVTsCOTnC+pi8lbyG2n1axaz0VDjTdIjXE982CAzAfdTnpkcck0MCj4cEl34Yhigb+xtEgVVv77aRLdP0KQ9zk4Xd+C9qyfFX2Ww1vTlihPh+ze0cW8cchSQhXGGlPQsdxODnHc54HV6jeTR39rHJapfa0wxp+mW5/c2a4xuJ6DA6ufooFZ2vW0VtpeotdLFrWrZUXd8V2wWQ3KPJh4PPPbkZySDwU1oBlW2o6z5P7jVrfUYMfcuolcEf7y4H6GobmSyuE2ap4VjYd5LGUenXadv8AI1StI/DlxaQXF5pupafO6Kxnt1LISecgrlgOe5Bq1a6cZ/8AkC+LLa66YiuD8345yf1FTqMr/Y9GaWGHStbvNMlklCGO9BjRARyecA4x0AOafYw+IJ2m+xNZ6isLEEqwGcMyjDZGc7Sfu9CKne18R2l7ZXF1pIuI7ecOXtiWBBVlPA3Y5b/61Y4e3i1vUm1KC9065aZmGBJGygliclcevekBc1FvLYDWvD80ZHRzGGA57E4P5Clsry1jZRp+uXdk3aNpiB1/uyA/pV6w1HUgv/Et8Q/aE/uTBZh9OMH8zTpbky5GpeG7C6B6vaP5bHn0OP5mmBM2o60yBbtdM1aP/p4h2N/30Mj9BWbcx6Hdpd3FzoN1aSWxjDvaTKyxlsDnd7HjaPypPsvhcNmK61TQpOOJUIj6+owPzJqxb6DqVxa3cem67p19DdCMyO0gBcqRjovHA9aXKBDZWdldIh0fxcqOygi3vD8wyOnOf0FWprHxRaoWbT7e/j/vW78kfQbv5VQkgv7OyitdW8PyyRQxhPMCh1IC9fmAHbsTUNrdaVGc2l/d6Y3osjRKD9G+SkBf8QrZw+JNIfUdOktsrGZHKYJXyiMZXk4YgVU0S8uYtU1NdM1ZrXFwdsTAOGXJI+Vucc9iBWwmqa8yArqFnqUPZbqAHP8AwJeP/Har6hNp+oTtNrXhdjK+N89nIGzjoSvHP/AaaQEst7eSH/iY6LpeoerxZhkP5/8AxVUHtvC7Nva31XQ5T/EqlkB/3lz+rUR2mhs4TTvEt1pz9obxSvf/AGuPyWrg0zxNCoaI2GpRf3on2k/59lpgRW+mXcybtF8TWOoj+5KRnp+f5tUU9l4itdM1dLjSHlW5KO7W4MmFVQOFXOc7fXvVW+khVwNY0GeCT++0WT07HhvyFTWV7CjAabr91av/AAxvLu7f3ZOfyo0AoabPpMVtCN9zp06oA7Rs8Q3ADPK/L19a3rPUdXEX+h63Few/3LiNZAfxXH9afLf6s4/0210rVV7GWLy3x9fm/pVK4i8OzvvvND1LTZP+etsfNHX1G4/yoAsSzW8rq2p+Fbabac+ZYzbOf935f607RLbw2urh9Nur/SpXVv8ARrhHCk7WycnAPXPfpVJLWFp7eHRfFUdw80ojWG5IBXqSW3ZIAAPpV3w02tyXoM9jDPEokV3hfoQHXoC3BKnHTPWk9gGR6X4gWISWN9p2rRY4KsAx49flH86o6i00Y2634dlVR/GUDr+bAfpVYzaSs3+kWFzp1x3ZEKMDjuY/61q6fqF8o/4lfiN5R/zzmKzD6Ho360wKNrd2EZH2LWLvT2zwhlZR/wB8yZH5VtR6t4gSII9zY6nB/cuYsZ59Rlf/AB2oJ7uaUEal4f06+Bzl7dvKc/gcf+hVmfZdDdL66totW0s28kalFT5EBILszKemDwM8496NgOl0vxQ+msCul6npZ4y+m3LbOufuKcH3yldVovxOufMSKPxLaXJ4Bi1K1CSfmmw5+qmvOtN0/VbuzhudM1ywvldFYxSEFlzyRxjp060l6mrQJt1Xw+8sfdosSL+vH601JoVj26P4kyQxR/bNCM8spCQiwu1kEshUkKA4VhnHYGuY1DxPDqms20Zv4brVLpG2TZItdOTB+VQ3fjDE/MdrZxjaPKdPu9Ki1ewa3kuNPj81vO2749o2NgjHAOe681reCr2/GqahHaXkUtr5jhlkUuZPlLLls9Mk9Qep9aHNtBY+hvA3hjTNBsnuLW4/tG+usNdai5DPOfYjOF9FH69a6OvmW016a0kMsmhPbSHOZ9KuTEx9/lKE/rXTab8TJ4WCL4lmhPOItWtQw7dGwjf+PGtVNCse6UV55pnxDu3QNcaXZ3iH/lpYXYUnn+5IAOn+3W3a+PPDsmFu5rrTWOP+P22ZF5OB84yn/j1XzIR1Aqlqmj6TqgA1LTLO8x0M0KuR34JGRU1he2WoQiawvLe7iP8AHBKrj8wanpgZNlo02lureH/EGvaNtIIjt75pIeCTjypd6Y5PAArcs/F3xI00Af2hoWvRjGReWz2spHOfnjLLnp/B2qGs7XtZs9GtkkuPMlmlYrb20I3Szt6KP5k4AHJIrOVOD3Q1JnV/8Lmh0u0E/i3wrqulxDar3Nq6XkIY54G0iQ84A+TJzXYaP4+8G6rZWd1beItPjF6G8iK5lEEzFchh5cmGBBByMcYr5a1fVdW1XxBHY2sUOpeIcZht1ObTSkPV3bu2OrHk9AADg9X4X8E6HpazLqn2XWdZvV3Xk90iuZP9lUP3UHoPTmsXRTehXMfT6MrqGRgykZBByDS186weG7GyYvot3qmhPzg6ZfSQKCQB/qwdnYfw9q2rPxB8RNLXFr4msdXQbiI9WsBvOSMDzISnTn+E9ah0JIfMj3CivKrH4qa3bMV1/wAEXDIP+W+kXiXIPzY/1b+W/TnjPStzTvi14Cupkt7nWxpNw5wIdUge0bOSODIADyOxPas3CS3Q7o7miobK7tb62S5srmG5gkXckkMgdWHqCOCKmqRhRRRQAUUUUAFFFFABRRRQAUUUUAFFFFABRRRQAUUUUAFFFFABRRRQAUUUUAFVdX1Kw0jTLjU9Uu4bOztkMk00rbVRR3JrN8b+LND8G6FLrGvXYggX5Y0UbpJnPRI16sx9BXheqya78RtTi1jxhC1josL+Zp/h/dlRj7stz/ffuE6D8xVwg5vQTdiz4r8Uax8VJGtLM3Wj+Bt2CQTHdasB+scJ/Nh9eNGxtLaxs4bKyt47e2hQJFFGuFRR2AqYAAAAAAcADtRXbCCgtDNu4UUUyaWOCF5ppEiijUs7uwCqo6kk9BViH1x/iHxM1wJ7XRbqOG2hyt3qhI2xY+8sWeGcd2Pyr7ngZvijxIuoWMkrzy6foAGGkIKz32eiqPvLGegx8z54wOvEa7qSyRW8mqW5gsy4TTtFiUb52H3d6jgnuE+6vU5PSHIaRX8Y3v2zwfqMGn5stG8mTbK5Jmv5WHHLc4ZsfMfmftgcnPsdJm8n7R4ijmjsrmfzbbRI1xNdSBFX950/djZnBwOcntWilvdHU4bzV4o7zXF/eWelq+bfTlPSSUjq3v1PRR3CedeXGqXFppMq3eqsP+Jjq06/ubRR/CO3HZB9Wyc1mMfe3dwup28PkRajrzIfsWnwnEFlHjrn+EYwC55PQACnabDNazXH2e8hvtYY/wCn6s8YMVngHMUAPcZPHQdW54qK1WxsdKnNpeSWmln577WJm23F+e+1uqpnOCOT0X1rGuNRhv5ILa8sJ7bRI3jSHSYlKXF4j8K7DjEeSvBIzk5PFFwNKJlvrOddPupNL0BCWvNXc5mvHPBERPLE9N/0C1Y1C5tLTSLaK9tpLLSIsR2GkIN0103bzAPvE8fL07sT0C6hdyxXtrHJaR32rlP+JdpNtgRWi9NxPQY7ufooHNZXh+51A+IGk8yKbWJEmgubm4T91YtEw3LAOjcNznHYknkUAahtrp9Qhutcto7zVsCSx0hWzBZDtLO3dv8ADCj0q6jqsseqTWen3UN9r0qlbq/uPlgs1Azt7hcdk9SC2afC/wButrqPSb17DSI23ajrkpzJO3cRE/ebtu6DIC9qj1mL7PpmnNZ6S9rpVrfJJFYrCGnuDhsyyZ6H0HX19AATaRJZR6HLd6fc3Fpp1wgm1DVrs7bm6OOVX+6o+7kfRf71Ymq6lBeNFpVzOfDeitEJLWOWLa12ufvHJG1d3OM5JwTnOK1rDTriKOx/4SCBLy/jUNp+jIx8uIDpNcH/ABHHQAnisjxn9uk8QreKJdZubW1k/tJogRHbBihRAMEKAAxwee5PNJ7AVbXRtftrWJdPutO1SBFCrsYA4HvkdvY1T1BpEA/tvw9NH/tmMOB9CcH8s1VjudFaTebWexl/vxqUPXHJjPr61rafqF8B/wASzxE06945tsw/HGG/M1OgyjZ3ljGV+wazd2Dfwo0xA/75kyPyrXOoa0YwJzpuqxYwBcwbTj/eGR+lQTzzXV5ZW2o6Lp0yzXKLJLbHy3dcEkEEDGQOuSazUs9Dj1G7hmu7rRmRjt2AsiHc4wWXAIACjJOTyaALl0mh3JJ1Dw3eWj8/vbNxKB9ByR/3zSRWenyvs0jxYYpOf3F5kHr/ALeT+lTQaXqkiGTSdd0/VI+wYjd04HGP51BfLqkKFdW8OySRf3kAkX9eP1oAsvYeKLZdzWdrfp/egfBPPpyf0FZM82mrchdQ0meyueOfKKv+afN+lLb3Okxt/o13daYwP8LvEuc+h+SrqXF1d6drX2jUY763QWwJliVywEgYYYEYxkjikAadfyqwGleI5w3aKSQS/o3zfrVya9vpMjUNI0vUhjl0BhkI/X/0IVn2kmn3WmWx1Tw0826JW+0W0oLHIzkqcc89MGlS00HO2w8R3mlyHpFeKVHTp82B+hp6gNmtfD893bRrZano088wRnVS6gYJJGwkk8cc0ml2epXM91DY65azGB2UR3GQxw7DlSNw4XPLd6uppXiKG6s7qFrLVIoJvMBicKSCpX1Gfvdh+NZmp2c2m6pdjxFpHzTv5ySR7ZUUEk8MDkc9h6UAX7mHX7dSt/oX2iLu0B3jr6cj9azYp9GR8qtzpknHMe6ID6lDt/OrNneW8bgafr13Zv2jeYnv/dlz+laj3+sMoF3Dpeqp6zReW/4H5h/KgCKy1HVRF/oGupeQ4+5cIsoI9yuD+eaqXRivrPWJNQ0q1R4TArS20mwRgkElU24JYNg56celOnj8Pznde+H7/T5OP3tqfNA/LJH5Cn6bpek3Ly21j4qjMc6jzYbgMHYgfJkbs5BC/gOlAFKwt/Dps4WTWdQ0qd4wxMsTJESQOR0XH51oppeveX5mn6lp2qxdsMAx/H5R/Oo107xJp1skB02K/gjQIrwNywAwOBu/pWbLNpazH7Vp1xYT85ZYyje/MZz+dAFu6W+i1Kwl1jQZFhhmLSHaHVgVZR94AdSDUfgy7tX8SXbQ3slsXnkMaK+1XGHPK9CR+fFXNO1C7Vv+JV4klYj/AJZyMsuPzw361oQ6xqMN4Lq90bTb+XG0yxHy5CORzuHPB7tSewECahrRhUPcWGqw44W6gHI/3hkfpVW5/se4/wCQl4Xmhb/nrZSCQDjqB1H/AHzUcsHheSVpTHqugys2TiM+WDz3TjH/AAKp7fS76Zd+i+JLDU0x9yQjd0/D9WouBXis9Jd9ml+KpbSTnEF6Cpzjph/6LU7aH4kj0/VEjW1vkuSsn7hlDvtUAAbmGOg7Go72LWreIrqfh9poh1aLDqR9Dx+tZ8Nzo8bExTXOlvk5KM8QB79PkougGj7LBDDHq2i3FrPHGqlzD82RgdR83X2q/p99scLpfiK5ibtFJKJP/HX+b9au2uo6x5WLXWIL+H+5cxLID+KY/kaiuJLS4G3U/CsDj+/Yygd/7p2/yNMCy2o6oT/p2n6Tqg7s0flufzDA/mKWw/sK61dJ20W70i68t13QoDFjYcnK5xx7jmshrbQfOt4tP1fUNKeSRUK3SMqRrydxzgduwPUVe8JLrU2oOVltbyGAOrsrLknDgYIx1Kg/d6MKTegEVtpzT/8AID8V2t3xxDcH5hx0Ocn9RT7i38R2yMLvRVuoh1a3bdkf7vzfzqlfs8YC654emj4++Yw46c4JwfyotbyyicCx1q7sH7I0xA/75kyPyp6AQLPo6yndb3OnTDqY1aMjnuYzj8619N1LVI8NpfiIzqP4ZQsv6rg/rUzahrTIBcf2bqsfYXMO1v8AvoZH6VmPHpd4mo3V54fktmt5Yl3W86ssY4LHnkkg8ADrjOOaANmPWr5JhNe6HZ3EoI/0izl8qX6g/K3/AI9W9pnxGlsgif25rGnYwPL1CPz4+n95wT+T1xGnWtjcwRHTPFXkTOisba7PKk9vmyT+AFXHsfFFsPmsba/j7tbvgn8Bkn8hTTYWPVLL4m6o6QxwW+j6zLcP5UDW8zwkvtJBZTvGODn5hWBe+IZL/UfLtr6eK5uVxqOtT2rkWiZOY441B2AFWAHTIyST81eamSyTXLGTUNHntPLkY3GYuWUxkY+Xk8464p3h6/uVurwaXrDWiib91DtQrtwP4Tzx7GnzsVj6X8AW/hWw0w2fhq/s7ws2+4lSdZJpn7tJjnP8qu3en2tx4i3zRsJPs24MrlSDuxnI9q+epNY1ZiP7Q0zTNUA6Njy5Bz23A46dmFb2meMpLGw+1/ata0nE3lZdvtAGecfP5gC/lVOatZhY9x+xXUX/AB7alMB/dmUSD8+D+tHm6pF/rLWC4HrDJtP5N/jXmuifEy+uAPJvdD1de4y1vJ17lS4/8dFdPY+P7Nwv9oaTqNoTjLRKtyg/GMlu390Vaa6MR0f9qQJxcxXFqf8AprEcfmMip1ltL6EoskFzGeq5Dg/UVn6X4n8Pao4isdZspZTj9yZAknP+w2G/Sr1xp1lOd0trGWP8QXB/Mc09RGcPC2iRT/aLC1l0qfIPm6bcSWjZGSM+UVB6nqD1rU07UPHGkALpvjS4vIhjEOsWqXIwARjemx+eOSSePrVb+z5I/wDj11C6i/2XYSL/AOPc/rWbq+uXWkXMFnJ9nvrqfJjhiDK4UdXYchUB7nHoMmplGL3Q02dRdfGDxH4dhjfxJ4Xsb6ORxHG+k3+JZXx0WGUDJzngOcDntmun074zfDy5s4przXE0md93mWl+hjmg29fMAyFHoc4PYmvnGa81bWr6b+zLqG71UOIL3UGUtDpqHkpEi5/xJwWPp3HgrTPDegxGw064W5vrnL3NxJlprlupLE/jhew/OsfZRb0ZXMz6K0fWNJ1m2F1pGqWWoQEkeZazrKuR1GVJ9RV6vni88MaBdTm4bS4Ibk5zcW2YJeevzxlW7DvVu0/4SrTH3aN451qFc58m/wBl9F97OP3g347cP3qXh5dB86PfKK8ftPiF48sSBf6HoetR55azuXtJcbuySBlPGP4x061oWfxv8Jx30WneIrTVvDl7IEIS8t/MjwzbQ3mRF1C543NtFZuEluhpo9QooBDAEEEHoRRUDCiiigAooooAKKKKACiiigAooooAKKKKACuM+KHxC0vwRZRQtG+o65eZXTtLg5luH7E/3UB6seBzWN8UvieNFvj4V8JW8Wr+KpUyYyf3Fgp/5aTsOnsvU/z4Dw9oH2C7uNY1S9k1fX73m71GcfM3+wg/gjHZRWtOk5+hLlY5bxr4b8e+MdZTxHrGsaW100ahdKPnLBaEEEeVKjbg3Gd2OpPXrWUG+JGhgb7XWJUHVoJotRj68/K+JsYHY969ZorrVNLYi55ZYfFK6hmFvqltp5l4BSQyWE3P+xKCDx/tV01l4/0SVFa8g1DT84+aW38yPn/bi3L+ZFdReW1teQmG8t4bmI9UmjDr+RrhPFvhPwNpsazJpc9lfTkrbw6RO0EszY5wqkKAOMsRgdzR7y6i0OoHijw62nSahFrVlPbxgbjDKJGyeihV5LHoBjJriPFeutdeXPrMLrEz/wCgaMjBpJnHIaXsxHB2/cTqSTyOD8S2t1puq2Fq15DqWpy202PNb5rJgNySb1ALEBcDgZIPABNSWd5e38xj0mZL7WJYUbUNUnAENkhGdvHAxzhB35apcrjsWtW1C7OqxNPB/aviGUE2enwtmK1U/wARJ4HfLnBPQYFZnhqe6k1Ga5jkS41KeEtJqs8W1bJQxV44UbqBgYPAzuznGDoWi2Njp1y9ldyW+lud+oavM5FxfH0Ruqp2BHXov96sbR9Ef+zrW61wy2+lNuWz02Dia/VpGkRW5yFxtJBx3zgDNTrcZPqV5PJoN9caI7QaPbsXvdUkkxLeNkBliY8sx/ve2B2p1nNa2ejyWd+jQaVb3bR2mlom6a5dgrqshH+sPzDjp/eJxVvXm+0CLTbmJJNSuomg0/TLYZiskZSvmHA/hBOXI9lqXT9NXT9WuZLWePUdf3FZ9RkXMFimANqDgF9oHH54HBOoB5Fy9/b3mtWy3Wp7d9joquPJtF6CWc9zj+oUHtn3NrreoeJbyPT7pb26aO2+1Xsn+otJEkaTbt6AAAfLnPPOSTVqGQ3sNwmk3hstKRi2pa9KwLzMOCIz/E2eN3QdFHSnztpthoaRTW8mnaCp/c2QBNxfue8o6knrs6n+LHSgB9klnZ2Ny9hevBaMN2o65McTXhHURn+FP9of8B9axLDQLWZP7U1GSW00GeeV7GwgUrcXgfaNmOu0hAfoeSOSNl7e4nura71+zE9yy79O0FSNkI7S3B6ccew6AE8U+a5vpdYktNPaPVfETx4muHGLewjPb/ZHov3mxz2osAaldNBLaLcWK3N+ABpei2n+rgA4DHtkd3PA529ybVnJqlqZ7P7ct9q8jh7iVRi104Y+4uOWbHOM+5wOtSwjtrO2u5NPv2COM6nr0xw82Oqwk8Ko/vDgdsnkZeoSS3mn2kcNnc6f4annFvGkRCXN8zZOQG6IT1J5POaH5ga9tex6hPff2eyxacgP9p60z7MuFx+7OPmYevQZ4qlrUNjb+Dvs9tcvoOmtKpHmJiW6k3qVdycsc8naRn144oi1InS9Kmv7ZJ7t0Uabo1muEDjjeR0znJLH5V7ZPJxvEaXFv4kEev21n4guZLcs9rGcR2PI+RSTgsQVOeD39My1oBJpo1w6XbJDdaPrduI12LKuGxjsTz/47mql/b6W7D+1/Cd5Zvn/AFtq3mKOew6/ktVWtfC2cr/a2hyc8lWKde7L1/Fq0bG31wLu0XxRZ6jF/ckYHv6f/XNTqMoW9lpb3Ns2k+KmhlhlV1gvgVPcY+b1BPRfwqxJo/iKxupZ4YbbVEnAZ3hmyc857Ank/wB2pL+81OGPbr/hWG4iyAZIgMZJx/u/qapW1z4VbDW1xqOiOcH5GZUHp0+X+dFwKt1LYrN/xM9GuLSfn5/Kw3TnBX5v0q5YXzK2NL8R3EbdopJBJ/46/wA361r276w8ONP8Qafq0BH+rukBz7ZGB+hqrqEEboV1nwblef3tjICPrtOB+ho0AWa+1GT/AJCGl6VqY/vbTFJ+Zz/MVRlt/Cs4cXml6tpRdQpaL51HzZB3Dd39aatr4e37bLxBe6S5ziK7UqvX3wv6GnXEGuWcdxPDcWWp21sEaWSMjKh22r0x+immA6w0pnjRND8U2d2iAKsU2MgDtjr+op1xB4htkK3uiC5i7tbtuBH05H5kVSvJkYI2raFIAfuyhBIvXHBOD+VPsby0jZf7O1u7sm42xtMcf98yZ/SjQCvHPo6uW8m50yXu0YaLBx3KHH51r2Oo6mEP9na+LqP+5Oqyj81wfzp7XWpXV3p9vqTWOp273Sf6yHYzAAtgsM5Hy9ABnpWSttov9p30epabeoY5CBJZkyLGSzdM5bGNoAx296ANSe4WZSupeGbK5U9Xs5PLY8/3Tt/mapC18MBv3N9qeiOf4ZkKp19Rhf1NSQWNnM+3R/FwD84gvOGH/fWT+gqxLY+J7UZawt7+P+9bvg/kNx/QUAJFpWtFBJpuradqsXb5gGI+o2j9TVLUHuolKa1oDbVALMAsiqDnn5sYHGOCaryy6aLj/TNLuLG44+YRFWHPHKfN+dWbC8U6driw6rJKnlwBI5HD+YA6ncdw3NtOfakBBa3WmRkfY9Su9MbsPMaNeno/y1spqGtGHBvLHVIOy3UAOf8AgS8f+O1U068uH0u1+16Hpt/EYVIZWMcuCvckcnnruFRSW3hdmLNb6tokpzl1Usg467lz/wChU0BJdDTby7s7e/8ADLQNLcBWks5FfcuCxCg4AJx6VUsbaxe7ubaHxBNpk0UrIkV02QwDsO/GcAZwO/U1fs9LuJrm3udH8SWOo+RLvVJnAI4I7AnoT1NVZtO1vTb6/N9o5vYJ5jJ5sGHRhk846d+5B9qALx03xNAm6NLLUk/vQvtJ/wAf++ay7uS380f2toVxbS/3zFk59iMN+lRwXGjI/wC6NzpkmefLLRAc99vy1s2eo6v5X+h63FfQ4+5cRrKCPquP1zRoBSsL9UYDS/EV1bt2ieXd/wCOyc1pWOtahENTvtQh06/Ni0ahng2uQyjgHJxktznNV7iW3nUrqnha2mB6vZShT9dp2/1qCC08IHzITqOo6Sso5jnj2ruA45ICnHH5daVgIwPDd7El1eaRqWmTSqHM1sPMTJ5yMZIHtxxU9tpyznGi+Lra4P8AzxufvdffJ9uop1to2vQWyDTr7TtUgRAqYYBiABjn5f61T1Bpoxt1rw7MoH8ZQOv5sB+lFgLjWPie01GxubjSUuktpi+bYk7sqy9Bux1zVPwsy/8ACSXD39neWdxJJI8W+ORCqlXJ5wPc8/Wm2d3YRMPsOr3ent2QzMg6/wB2TI/Kty11jxDbskv2mx1EKPlM8Wxsd8MuR+lJ3Ao6dqGoBB/ZfiJp0/55zbZh06HGG/M1JPdPMCNS8O6feg5y9q/lOfwOP/QqivTo967Sar4buYJWO5prSQSjPc45I/75qKCz0yRtmleLHgk7QXgKnOOmHz+gqtQGNa+F8lkm1XQpOfvofL/NcD9ang0LUJrK/TTNd0/U47ohirTBGYgAAZCHpgdxmpJLDxRbLu+y2uoR4+9A+CfwGSf++ayrqbTluNupaRNaXH97y8P165X5v0oAsSRapaWcVvq3h2WSNEVSyASLxx34/ImoLW60mPDWt5daY3GNrvEv5H5DV2wvnR8aX4juEb/nlJIJO/o/zfrV2W+1GTjUNL0rUx3cKYZP6/zFABb6lrixDydUttRh4IW5iDZ9PmXj9KgvZNPvCx1bwouWJLS2DqQT3O3jn/gJNU57bQJru1RdP1HR5pZgsjoDL8uCTt2Esze2fftSaPZ6pdGaOz1qBniYqqXPG8BmAwGG7ooJyRjOOcUXYEiWmgltth4ku9MkOcRXilRn/gWB+la50/XodEIt3s9Tf7SGUxuFym3145/Cs+6g8QW0ZF7oguou7W53Aj6cj9aZFNpi6BIwjn00C9AYx5iIbYepQ4/OkwKt88at/wATjQJ4WB++0QbHPGDw36U+xvLdGUadr11aNxtjeYn/AMdkBP5VesdR1QJ/xL9fW6j7pOqzD81wfzzVK6ke6sdWmvNH093gngBe3kMZRcKSFXGG3BjnPSmBr/2vr3lCO6GnatD/AHZ49pPHvuGfwFX9O8XyacAFg1zR8d7KcyRDjH3MsuP+AVytpb+G2t4pI9Q1DRJnRWKyIwiyR2PAI+pNWri01O0sWvbbWtM1C2QZLMwBIx6jbz+dO7A9FsfihqUhitbDXNLv5pmMYF9AInh+UnexQqMDBJ+TngVY8O2epeM/MTTZLux0qZgdS1eYg3F44HzRxnpgdMgbV5AHY5fw7+G9x4ma11vxVai305MPBaciSc4+8TwVT9SPbk+528MNtbx29vEkMMahY40UKqqOgAHQVpFN7ksq6FpOn6HpkWm6XbJbW0XRV6knqxPUk9yaj8mL/hI/N8tN4tchscj5sfyrRqj/AMx//t0/9nq2thF6iiuJ8Q+KPtsE66Xeiz0uIH7VqmcbgOqwE8fWToP4cnkNuwGj4i8RSR3Eml6L5ct6nFxcPzDZ5/vf3nxyEHsWIHXy7xRqJn0HWINJlMls0ErX+qXJDtdOEIKLnhv7ufuqOFHoavqVq+lZlB0vw5GcJBgrNeknuPvYY9vvP1OB1x9bilm0wX2tpNZJGhm0vRYVUv8AuxlZpl6bVxnaflHA69c5MaPurwfuHhLRw6srfYIMhhyD5a9a1Ko+Hrw6hoGnX7KFNzaxTEAYA3ID/Wr1cJqFFFFABRRRQAUUUUAFFFFABRRTZHSONpJGCIoLMxOAAOpNADq8X+IPxN1HXdQuPCvw3uIwYmMepa+RuhtOxSHtJL+g/WuM+JHxb/4Te/Oh6PeajpXhIZW8v7a2ke4veATGNoJijweTjJ6ccir3hbUvCn2KHTPD19pqwwrtS1hkCsoxnlD82e5yM+tb0qV9ZEuRZ8NaDp/h+xa1sEkLSOZLi4mbfNcSHq8jHlj/AJFalKQR1pK7ErGYUUVyXifxT5f2mz0m4ih+z5F5qMgBhtcdVXPDye3Re/PykbsBf8SeIl0+U6fYRx3eqFN/lM2I4E/56SsPur6Dq3buR51f6nO17cRabdrd6lKgN9qsuCkK9QqL045wg+UdWJPWbQNDuvGkTJH9osPCzuWnndj9q1Vj94ljyFPQsevQe3b3vgDwZd2yQSeHbGNUQRq0KmJwo7bkIJ/Ems9ZDPFmtbTWUZ7S8uNP0axdpbrV3JLXcrLsKqcgscH73I6ADoKuXL6dp+jQwzWjaboiMFtdLRcz3r9jIOrEnHyfi3oPRNQ+GVs32b+zde1C3W0O63huUS5ijPPQEBu/97iuem8B+MNNv7vVYU0zW9QkVUtrgymNrVcYPlxONuep+9kk1PK10A557a4lv4bnXraO51LiTT9FR8w2y9BLOehP1HsATSyz302rS2umlNS15xtu76RcW9gnUj/ZAHRByTy1JqtrrVgi2M1jquhRXDF9Q1W6t2nkJx/C0eVJPTORtHQDiuf0O902K28l5lj0oROZ7W2yzXcqzbU8wZJZmDA44yMZ4FK4zobFLWzsbprG+dLVyW1HXZmAluj3WI/wp23DjjC5PIqx+RqmmQzTLJYeFw5jt7SEH7Tqbf3QOoUnJPc9SRzVfxRb3M+kTXmtedb3aQtPpuj27D9wqDImn7cYPHQZwOaXR7iaXWb230lf7T1ueUM11KP3FrG0UZZjj5V+bPyrySOelFwNK/uvs8tlFcWazXuMaVodrjZCAOGPbIHVzwvQepx5m1Oz8SPNNdWd1rtu1vulVy8NissmwxrHjBPIzyDwDntWvp8MFnBcvY37ZbJ1LxBNgPLjqkOeFUdM9BjjJ5GZHpmm6kTq10s1j4d2R28MG1vO1Ih3fKgENyxByck9fcDAvQSPefa4dGvTb2iEtqmvz4OSOCEJ4ZuvT5V7Vhae1jp8KC8u5YdJSa5gKCIxz3oBVlEuPmcnjC4B656kV0V/cJax2Ud1YBmXjStCtQDtI6M3YsO7H5V7ZPJbpummy1I3T29ve+KJS0k4zvtdOLHIOcZLYxxnJxngc0NAJNbyXUlvceILLduAbTNAjOOnSSc9ABxweB05PBg1uC71XWLaxt7iO98QpKk7OBiCxiXJC9DsBOByCW4zxgVLHLNeS3ltol7jb82q6/c4Kx46qh6FgM4A+Vaex0zT9Dk2mTTNAB3TSSZFzqTnux+9huw+82ew6gBo9naaZbzpo91/AF1HXJXzwo+aOAngKDnnoue56YetWn9oad/a+nyHRtKsFaK0mnHzahLIwyQGycZUfMRk5J7Vsy27Xn2efXrJ4rY4OmaBEQHn29HmxwqjjjoMc5PBreLbrdvt7qJ9V1p0Ui3tYy0djDkE4GPlGB1Iy3sOAPYDn7a18UfY47qO1tb6J13Dynw2O3Trnr92qN7JZpL/AMTXRZ7WX++YuevYjDfpVbSptKhs4V86606dUCyMjPENwAznHy5+tb9rqOseV/ousw38P9y5iWQfmuP5Gs0MzbW7iOoabHY65cr/AKYh8uSXfsIDENtfngjvxViG5kGp3w+x2Wrx7zueUiNmYySEspUYyc8kY7VPPNazjbqfhWCQZB8yxm2kHOcgfLj9apiy8MicvY6zqGiyORmO7Dbc5PGWwO/+1TAklg8NSNvudJ1TSZe8kP7xRx13Lk/qKsWFvcZ/4p/xlDOe0M7YPToQcn9RSrpfiBUElleafqsWBgqwDH8eP5GqGoNIgxrfh6VB/fMYdenYnB/LNHyA17mfxPApGo6BbalF3eFckj/gOf1NZS3XhjZfCfTLrTZmWMgoA2zD8kAfdweeue9R2l5YxkfYdau7BuyNMQP++ZMj8q2k1XX1iKSS6fqcLAqy3EO3cD2JGQR+FKyAi0F7kafAmi+K4Zo1jUfZ7qMcDHTHBHpgk4qa6ivmUnVPClleIfvS2T7SffHH8zWdPHoU+Pt3hm6s2HSSzYSKOew5I/BRS2ltZeao0TxhJbycYhuiVbr/ALWT+QFGoEK2vhiO5hmiudT0KaKQOomiPlg4IwSMDoT/ABfjU8Gh6lHJJPoetWGrRSAMxc4dm5/2vfruNXLmfxXYxoby1sNViZ1jUrgs7McADGWJJx2FZb6h4duJS2oaDcWE+4qZLfIYMOo+X5sjBHaj1QD78ajFGV1jw7I8Y6uoEi/+PAD9aqW11pMZza311pjZ6CR41z9G+StnT5oWbGi+MZY37Q3RD49uct+tWrhNZkBN7oelawneSA7JCP1/mKLoCtFqOt+UAuoWepQdluoAc/8AAl4/SofN05pfM1HwqytjBexuCVx/ugr/AOgmq09r4a80tcWGr6JNnllUsvX+8uT+ZqF47iNJ5dI8QW+oxQLGdspXfIXfbtQHliOM/NTAljs9DLBNN8SXOmvwFgvFKj2GG4/Jat/2Z4mhTfD9h1OPGQ0T7SRj/P8ADVb/AInX2RZbnRPtVs4yJIDuUj1xyMfU1Rjn0dJCVS50yXuU3RYOO5Q7fzoAkv5IVfGs6DPA4z87RZ/EHhvyFTWd7DG+3T/EF1av2jkmz/47IM/lVzT729kvtNjh1oX9sbtT5cypKvCswztxnp371TjaD+0dRg1DQ01BFlYF7dhFgl3PCZA7jueABzQBpyX+rsB9stdL1VfWWIxv+fzf0qjPD4dncPeaHqOmy8fvbY+ao/Ebj/Ko/svhkE/Z9U1LRJD0W4RlTr+C/wA6tx6XruwSafqWnarF2O4Bjz6jaP50AQ2thBM23RvF0Up4xDdfe/EHJ/lUd2+uaf563mnw3MUCxmaSAnaockLnG4ckY5x29abqBuolC614dl2/3wokX82A/TNVbS4sV07Vzb3F1bH9w9sm+RQMMuTtPy8H1pAJ9o0fzN0tnPYzHPzxqVPv80Z/nWrp+oXoz/ZfiN5R/wA85Ssw/o360mk3+sf2NaKX06/t/ITENxb4AG0cAjI/Skuf7Huc/wBpeF5oW5/e2UgkA9wDz/47TQEs13cXF/ZW+o6Hpl2Jp9rNATE7jaxx046A5yelZsdv4fTU76KSa60jypysbw7mjxvbAJHtj7x9TVm2stGa7hbTfFUlpNE++OK9UgqehwG9iR92rE+i67Y6hd3FjFb6lb3MgkykmGBPUY69/T8aAG22l6lIm/SPEGn6pH6ORu/TH6tUV6mrQRldV8PvLFjl4sSL0568frVO6ktFlH9qaJcWk2R85i+YH2Iw36Va0++2MBpfiK5hbtFJKH/8df5v1o0Ap29zo6Etb3N1pb99jvEoOP8AvirsV5ey6Trjtqi3cKSW+PMjRjLjayruHQZJ6e9Xpb/U3H+nadpWqDH3ipikI+vP8xVOWPwzLFNHeaTqmlNIpUywASBT6hgGI/SgBtvLY3Wn2x1LwssgMSHzbOUHPAOSpI579D+NMS08Pbgtl4gvdKftFdoVXr05wv6GpLHS98ax6H4rtboINohnwCMdscn9RUs9v4itkP2vRVuo+7W7bs8+g3dvegB0ekeIo7yzvbW4sdTW3k3oUZQTkFTnlex7VkS2cthdXX9v6LIGnkMqt5auEBznBzn8s0qT6OsvzW1zpswxkorRkfUxnH51rWGoakqf8S3xD9pT+5OFmH4kYP50tAKNle2kbAafrl3ZP2Rpjj/vmTP6Vvte6q2is10thqp+0BQJ49mV2nv83PvgVQnufOBXU/DVhdg/ee0k8tzx6HH8zSD/AIRUaVLZpcajocrzCUNLGwVWAx1XCkYPrQ3YCC4j0C4bdf8Ah2+spP8Anrat5o6+2SPyFNt9J0e8hurXTvF5iNwyt5NwGDFhgfNlskcDjFWYdJ1hkMml6zp2qx9gWG79Nvb3NRiy1y9vItMn8MtPczHbCOHRm7ZJGAO+c8e1F0BFJb69pMUFvc2tpdqQsUfkSfNIemFUZLHp2FdlpPwk8UHyNYuLXR1mZhI1gZngljx93MiAgsDk4+npXoXww+G9h4Thjvb0RXmsbcCQA+Xbg9ViB6deW6n2rva2jT7ktnk39tfELQ1H26z1lo1xuaa0j1CPuT88BV/bJq7o/wAVEnk8m6s7GeQEBhaXnly9Mk+VMFI/76NemVS1bSNK1aIx6pplnfJ6XECv/McVfK+jEYtt478OOF+2XFxpjHH/AB/W7RL0z9/BT/x6ry6ppbXzaimpWb2UdkXe4WZTGo3DksDiuY8S+CfB2lWbXsdxqeh7m2Iun3LnzHPREibcrE46AevavOdfsLrTRZ/2jD9tlu7pmhVGSCa3IQlHkdPld12joCM8c4zUSk1uNI7/AMWeIlv7Npr4zWOhkhY7fBFxqBPQMo+YKe0f3m/iwOK4zXtTZpbabVrdmlZgumaJAQxLD7rMBwSP++Uxxk81Rt9VvNQezmhUaz4ku7ZJI027IbGNwPmYZOwdz/E3Tpisi587Tdav3tdfW9n2W8l1ftEQ0TCYIyQv90IMnPB7g0nILHQQ2t1Hq4uL8Qaj4jX5oohk2mlKehP958c+p7YHNZ+r3FzNY6pFoqHUXVW/tjVZCvCAfPGnYvtyFUYUfXNTxeXqGnP9mml0vwzHJia7wTcai5PKx5+Y7jwW6t0FGvm3j0SOyntxY28oMGlaNDjc8rcK8mPvNkg+i9SSaXQZ90eGVs18N6YuneYLIWcQt/MBDeXsG3Oec4x1rQrM8JWc+n+FdI0+6Kme2sYYZCpyNyoAcH0yK064zQKKKKACiiigAooooAKKKKACqWvRvNod/FHEZXe2kVYwASxKnA545q7VbVpHh0u7mjba6QOytjOCFJBoA/NvQLia1WW3h1q4sLpLiQNbs6kA7j/Cw/ka35NW1towl9baZq8Q6CaPY34Z3D+VZFneQ6jFcz6voAvzLcyM88MwEjHOCWU4BJ6nrkkmlFr4b6Wurahokh6JcoyoDj8F/nXSr2IOo07xpLYcKNe0frzbymaIdP4PnUf98iut0T4m3szbIdZ0fU+v7u4iMEvXuyEjp/sV5sml+IFTzLG/07VYu2GAY+nPyj+dUdRaaPK614elCj+PYHXr2LAfpVczQrHser+PpNStJIpoZdJ0+PzEuri3m81p3XkwxuoBXK8lsA8MBjBNZvg6DRvFF3BJ4gvrLTtOtyBYeH3cRFxnh5Q2N2eyjr39/HXuNOXw1tgmnhmF9JtYs4CIWbA+b5RnpjrXUx6t4gWLY11Zanb/ANy4ixn8Rlf/AB2jnvuFj6dQKI12ABMfLt6Y9qWvmvTPFD6aRt0vUdLPGX0y5bZwP7ikAj6pXU6P8TrrcscPiS0uG4Hk6pahJDx03JsP47TWiqIVj2uiuEsfiFJtH23RGkXH+ssLpZQeOu19jdewzWzaeNvDM5Cy6kLFySAt9E1vyOuC4APXsTV8yEdGDWPrHhnw7rBLalolhcuf+WjQgSf99DDfrWrDJHPEJYJEljPR0YMD+Ip1MDhNT+F+jTx3C6fqWqaf9oQpKom89HUjGCJAWxjPRh14xXP3Pw28Q6fpf9maVPpN5p5lMk0I8y0luMn7rt8+4Y7ZXoB04r1uuE8WeL4ns52s782Gkw5FxqYI3SkfwW/rzx5n/fOTyIcUO55lqayx6xcp4i0y4NppmFh0+Exm0EmOPOlViuQBnacADHHq99WafUIBYz2ur69dKUhw+22sk7gf3V6D+8304HZeGPCt14oiguNYtH0zw1GQ1rpXKyXXOfMmPUAnnHU9T1yfQ77Q9Ev7ZLW90fT7mGNQsaS26MEA6AZHAHtUqLYXPEdPt1szcvZX3mXhUrqevTKB06xwA8ADnn7ox3PAz4ri11K18mKafSfDWGJuEDefqT5wVjPU5J5P3mzXq2rfCvwnfQGGGO+sY8qfKguWaIkdMxyblx7Yrn5/hZqthqKaho+qabdSRqwSO7tmhxuGDzGSo59FHU0nFhc5fUriC0tbRLywMcKkLpehWw3M7DozgcM3Tr8q+55rO1uG6g1OwutUu0uNZa6iVbVIhLbadG/HzZ4Zz698egzW6vhvxZoKzXc+h3lxqlwStzq1uyXRjixnbDGMFfTG3HfnpWFdNpl3dHSLiQ6TpVo32q6a4yt5dyLzhUYbifUkZPYUmMTw5cXV7YNbaK6pcqu3UtWuSTHaIpICKT1KqOF6LnJ71maytvp2r2TaDcXWnwXEUp+1zuDJfyKV/eFXHT5uDwSB2HJ6TUru1trC2+22rwWQYLp+jQ/PLcOOhkA++2ccdF6kk9M7xLZBre7u/E0Iv9V+z5t9PtzmPT4yfvO2Rlm469cYAwMhNaAZ0t9qrj/TrPStVXHWSMxSEfX5v6VRnh8NzOXu9F1PTJOcy2/7xfzXcf5VV0+Dw/JaRyRa1e6PNICwWWNli56YzhTgY9a010vXhH5mn3+n6rH2wwDH05+UfzqdxlT7LEzxro/iuG4eWZYkguPvZY45zk8fUUqNrgaaF9OhvTCzLILZ8kYZlJwN3GVPOQDVfVDdRXNk2r6DLHHFcq0jlQ6leRjJA6kioLO8tV12/e3vptJJZfLjWRUAG5sDacr0I4HrSAcJtJWbMtlc6dPxlkRoyD7mM/zrU0/UL5R/xK/ETTL/AM85tsw+hxhvzNWRqGtmNRLNp+qRdhcwYJ/4EMj9Kp3C6LcEHUvDNxbN/wA9bNxIo+g6j/vmmBYnupJQRqXh3Tr0HOXtn8pz+Bx/6FWVNZ6TIt/Np66npU1usRWIxEqWdsMSyEALjvnt3q1DZ6XIRHpPiuS3k7QXuVPTphs/oKuW2j+KIBe7I7G9W4SPDxSAEhDkjBYcntgH6UAVdN0/V7qzS507WbC+DDPlyEbhz0PTHHqTTb1dUiTZq3h2SSP+9GBIv68fqazV+xW8UUGraRcW1xEgRpTCQxIwCcr83X2rSsL5kfGmeI7iNv8AnlJIJO/91/m/WkBRs7rSo9R082ks9h/pS7xlkVRhuRn5Qc9xzWhZXl6uo3zafeW99bkgYvEMm9dzn731JOSDnNW5b3UJCDqOl6TqmCDv2eVJn1BOefxFUJLbws0hkfSdT0SRsFngBdM885Usf1FMCxdPp9yCNU8Kg+sljKD267Tj+RqCO20IPjTvEl5pMuTiO7DIAfbdgfoaltdNknH/ABJfFVpeDtFPjd06dz+oouYPENrGRe6ILqLHLW53Aj6cj8zQBfSPxhCgMNzYaxB2yQSR9Tj9BVK4uVCXsereEZonnVMvAhBKq3PLDtjPA5rLWbR0kJ8m502XJy0YaLB75KHH51safqeqoN2meIvtCf3Zgso/NcGlZAV9Hm0r7Pbrpvie/wBNl2L+5uWyM46YbI/IAVsSDX5EHnR6PrsYHBZQr4/X+QrPuLn7Rn+1fDdnd5+9JaS7GP4Hb/M1SW18MKwMF9qmhycfLMjKgP1GF/U0a9wLF1BoguI5tR8OalpdxGwdZrf94FIHX+I47Yxj2qC10rTzPJ/wj/itAX/5d7wKGB56/L7+gq9EPEdvHEdN16z1eGWRY40JDFmboOwH154qve6kzNJBr3hWKYxErKYgPlIJBznAHII/A9aPVASTWfia1B8zTYb6P+9btyR9Bu/pWU8ulrMTdabc2E46ssZRhz6x89fWr1tceG8/6Fq2paK+T8rOwQH6N8v6VsI2vSRYg1TStag7JcRgE/j0/wDHaLoDK07ULpT/AMSvxJK+P+WcrLMPxzhv1qyb248wyaj4f0jUmI2tIiBHI+jD/wBmpl9b2LEf2x4PngP/AD0tGDqOewOP0WsqWGxRbh9H1u5g8lYilvd5VpCz7SPmGFAyDkqM07gWHtvC5YsU1bQ5TkltpKA4/vJ6f71WYNMv5lL6N4isNSTskpG7p04x+rUltZ+JTZxXUMNrfxSKGG07HxjuM/8AstUL2S2En/E30Ke3l/vmLJ6c4Iw36UAWtQGrWkWNW0PzYSdu6Mh1J7cHjn61RtbrRQd9tNcaa3rG7Rr19vkNW9NuojqmnJp+t3Uf+lA7Hl3bCEYghZAT1xS2NzOuoagPsOnaqgmbMkwCSNl3bIYAg9fb2pAXrXUdY8r/AEXWYL+D+5cxLICPquP5GoriW0uF26p4VgkHeSxlA/Hadv8AI1BND4bmk8y60bU9Llz/AK2D94vX1Xcf5U+109J+NF8WW9weMQ3J+b8c5P6inqBCLXw7uAs9cv8AR5D0jukKqDj3wv6Gpms9egjnmtrmz1O3gEe6QYGd52qAeMnOM4BxkU+a18SWykXWkx3ceOWt3zn8Pm/XFY63WnQ2uspLatZXMvkmEFQjJgruAIPB4J45oAsXVwskSyapoMpjYZWXyw6keoJAP5U+0vLKNwLHWruwfPCNMyjr/dkBH5VN4f1DUl022Gn6+XIhUNDKFlVTtHHGCMemauT3TzZGpeHdPvAer2r+U5/A4/8AQqAEe81a4vdNtbySw1OJ7kECeHbu2qzYYjPHHYDpWTaQaK11eW+paXdnyJ3VJrUmTZ878c5OAMAcdAMkmrS23hVZkkSTVdDlVgyl4zsU5/vLx3I+93qW00G9jlnuND1yw1OKaTzCHxu6nvnr2zmgBkFjp8pCaR4tMcnGILzIPTphsn8gKsSWPii2GTZW2oR4+9bvgnj0GSfyFVr1dUiTZq/h2SSPuyASJ+vH61N4Y0221HVIBFdXeg6Zgvc3flzbFGPuBVBUNjucAY/MAdoHh288WaqdP0vRPIuwT59y+EW3X+8zKc9eg6nB4r6E8G+CtH8N6SbNFN9PLg3N1cDc8zD69B1wB+p5qz4ItvDNjo6WHheeyltk5YwTrI7t3ZyDkt6k1u1tCCRLZR/suFP+PWa5tT6RynH5HIo8rVYv9XdW9yPSWMofzX/Cr1FXyoVyj9tuo/8Aj502cD+9CwkH9D+lUdX8TWVjbZhjkurtyFitQNjMT3Ytwq8HLH8MnAqLxF4iNrcPpekrHcangGQvkw2oPRpCOp9EHJ9hzXnF9qTTyXcOmXfmysx/tLWZwDyOqpn5cjkAD5E9zxUttbMZc1nVrv8AtQlXj1LX3QjOSLbT427AdQD/AN9vjnA6clfaf/bh8vTdaBnsrvz9R1KflVIjYYHQYGcYXhc/U1ZtL37bB9oikay8NwjbJeTAvLfnptjB+Y5/vdSelO1O90nTPD0Ed9pYtbdHzZaahDPJjldyjjPc5yBxk1k22NEUSaTpuhSpZ50nw8oBnnbKz6gcY6/eCHoB95ugwOTCtlb3FzFqutaXJbR7Ui0nSIyvmXKKS2ZFxhVyR3AAHNWltrn+1I7rVo4dR1zaHtLBTm205T0kkPd/fqccDuK9xfTNfXNrpd7Hc6kzImo6xcAGK0DHAUAccdkHAPLHOaYFm+urkapBF9nTUtfdQLWzh4t7CM8ZP90Y6seW6DAqneWKxWGrhZItW1KS3lTUNTmQGGFQpzBCvrjj26k54qzANPsdJuWs7mSz0dj5l9qczEXOoN7N1CHoCOT0X1OdrUM19oBnufN0bTEXOl6bHGPOvGT5laRe0eRkr6ckihgfc3w9cyeAfD0jbstpdsxznOTEvrz+dblZXg6+k1Twjo+pSrGkl3YQTssYwoLRqxA9ua1a4zQKKKKACiiigAooooAKKKKACob9o0sbh5o/NiWJi6YzuXHIqaob+LzrGeEMEMkTLuPQZGM0AfnDp1rDfXF1No/iC3tjLcySLYzurGMMSdvQ5wTjjb0q1NaeJrVT5+lRXseOWt2zkY/ujd/SsmOJrJbmzv8ASvtkMV1IouYlEkTZOQVLAZBBBBGeCKltLvTY9pstUutOY4wvmsi+3yvlfyroViCN5tJWUm4sLnT5+csiMjA455jP8609P1C8Gf7L8RvIP+ecpWYD+TfrVkahrTQgPcWGqwY4W6gHI/3hkf8AjtVbn+x7nP8AaXheaE8/vbKQSAe4B5/8dpgWLi6mnVk1Tw3pGoggAyRKI5Bg5GNwyPXhqom18Lbtw/tbQ5OPvIdnX+8vH5tVeWC1i0+W803W7qLbcGNLeZSflGeSWyobII24B5Gcc1pnT/FFugdbez1BCOTC+D/9f/vmgBltpepSJv0jxBp+qR8cORux+GP1aq9+2p2qrFrGh70YHmMhwQBljg8YH1qtdSWiy/8AE00S4tJuPnMXzA/UYb9Kn0W9gXXl+ya9dQRiyl+/Pnbkr8v7wHGfz4o0Aq211oy/PbXNzprHujtEucf98VuWWq67HF/oesw3sJ/hnjDA+25CP5Gs7Q769ewYz6dp2pxGR1Bl/dy4Hy4DYPYDuKdPB4alYvc6Vqmky85lg/eKPfK7j+ooQGxa69PazGWXQWgkJ5n0q5MTHnvtKE/rXS6Z8TJoGVB4lnhP/PHVrUOOvZiEY+n3jXD2+n+ef+JJ4rtrojP7q4IyPbnJ/WnT23iO2Q/atGW6jHVrdt2Rn0+b+dNNoR6Hqnj+bVtN/wCJtHAdNDyxeXp8v/H9Ig3bW3Hcsf3vlGQSvJwcGbwlNot1qsWseNrhra5hYCxsJbd1s7UDod+NjPwOpwMD8PF7mfT4/D5geyaxuReySM5VY3VC+FGQd2OV6cV0WnalqUfzaX4jM6j+GXbKPzXDfmaanqFj6g0++stRhE+n3lveRHnfBKJB+YNWK+Yl1q+WXzb7Q7S5lH/LxZyeVN0x1+U/+PVvab8RJrIBf7d1jTsZwmoR+fEOOm5wTgez1oqiFY9/orzLSPiRfzJu8vR9Vj5+e2uGgc+nB3rn/gQrobXx9o7D/TrXUtP/ANqS3MsfXH34twH44quZCsdZUN9aWl9AYL61guoiMFJow6/karaVrWj6sM6ZqtleY6iGdWI+oByKvmqA5O6+HfhSSb7RZ2MulXHOJdPnaAjJzwoO3t0xiua1X4VXx0+5stI8TNsuX3yC9tVd3YsCSZEwe2OVPFenTyxQQvPPIkUUalnd2CqoHUknoK858Z+LY7mxMkktxZ6M52xrHlbnU2PRUUfMsZ/Bmz/COsSUQPH9T0zW/DthL51vZ6lp1my273lpMTGWAwR8wG7kYO3IBOM5zWbMLCGNLq/0q80gyLvWV4Wh3AjO4OvDA9jnmvdvC3g661a4t9Y8WW6Q28GDYaKFHlQAD5WlHRm/2eg4+g9DkRJIzHIiuh6qygj8qhU7lXPlewvr+PnS/EUrDnCSlZh/Rv1qe71C8ujnVtE0/UuxkicxyEZ9/wD4qveNa+HPgjVizXXh2zjkYYMlsDA35oRXJ6n8FrTLPonibU7InJEdyq3Eef8Ax0/qaThILo8ja28LltwGraHJ6lDs692Xj82qxbaZqMqh9J8Q2Gpx8cORu/TH6tXX6p8NfHmnktbw6ZrEY/54TGKTGf7r4HTtk1x+saVcWMm7X/C9/p7gj99JbHbnpxIvGB65qGrboZHeJrEMZXVfD7yxd2ixIv68frVGC40iNiYJ7rS377GeJQcf98Vc068xtOk+IrmPphGlEo9hh+f1qSeS/wBQGr/bYtNupYbaELO0TK6guT8uDwx9c49jQBZt9R1nycW+rW+oQf3LmFXB/wCBLj+RqK5ksrlduqeFY3H9+xlHr/dO3+RrPs4/DtxZRXF7p2qadPIm9p4RvXnngrkgdh06VcttO88n+xfFltdEZ/c3B+Yexzk/qKNQKzQaCkkMen6xqOnyySqnlXKFFUE8sc4XA+hqSxi16aeeOxltNTSFvvghfMXcwDqQQMHaccZxzin3tp4ktrizkuNH+1RQXSyFrXLZAyPujd61lC4t213UJdQt7vTZncOuPMQrlm7qBx06jtSAu6g3lkLrfh+aM/3zGHH4E4P5UWd5ZxsP7P1y7sXP3UaY46f3ZM/pV7T9R1AJ/wAS3xD9pT/nnOFmH4kYb8zT5rppQV1Lw3YXYP3ntH8tzx1wcfzNMCV9Q1lkxcrpmrR9hcQ7Gx/vfMP0FZN5a2OoDUZDoc9lcQJD5bQSLIiln+Zjk5wR2HPFSG18Lgkx3WqaFIc/6xCIwceowD+ZrQ07RNQlW5Om+I9OvI7kJuZyM/IcheF79OvHvRuBm6VaW9zBEdP8VrHOwyba6PK89Pm3E+nAFXZLHxRaj57C3v4+7W74P5DJ/QVSlttQ0+yjtdW0B5YoUVPMTEiHGBnnA/ImoLW60mMg2t9daY3YCRo16+jfIaQDGuLCPV7BrvTZtPmF0vmMY9rEFW4yvPpwauaZqD/2nd/2LqxtVBASEoGyMsQCrfN39e9aEOo615IC6hZ6nBj7t1CGyP8AeXj9KrXR0u6ctqnhJI2IAaXT2XbwOuzjn/gJNMCzNe3smRqGi6XqII5ePMMhH4//ABVUJLbwuzF3t9W0STu6qWTr/eXP6tQtpobPt0/xNc6bIekN4pUZx0+bj9KtnTfE0K74fsOpx9QYn2sR2/ztoAfY2+qbd2geLbW+Qf8ALOVwT19P8Wp80viWOC7hvvDMV6s6oztbrjIVuc7M5OACOax76SFZMaxoM8Dj+Nos9+x4b9Klsr2GNwuna/dWr9onlz/47ICfypWQDNPuPC/kx/8AIS0W4CruMbvtDY7kYB/Gt2zk1R4v+JX4ns9Rh/553SKc8dMjH9age/1ZgBeWul6qvrLEY3/A/Nz+VULiLw7O2+90PUdNl/562x81Rx6jcR+lFrbMDQu4Xyr6t4OilCNuE1hJjBHcD5efzrMe08L/AGiSSz1XUNCkkJJjuFYIDnPBOARz3JqW2iZZIk8O+LTNLJIsa28zYK57tuycDknp9Knt9T8SSiVZ9ItdVWMsshjAJ4Yr1XdnlW7+9GoAml+IFTzLG+07VYu2GAY8+vyjp9ao37Tx4XWvD0qjI+fYHXPsSB+mac914Zac/a9IvtJuO7wZB6/7HP5mtTTppW/5AvjESj/nldAP+ff8zRdAYtnd6fGV+w6vd6exxtQyso9vlkyPyrZj1TXVQbptP1SLbjFzDglfTcMj9Kluo9SZSdS8M6fqKfxS2b7GP+f96sG4sdJK3txZrqGkyQrDti2MVQs2GMjL0GCCOT096d+wFu4TRLhcaj4ZubYjP72ycSAfQckf9802Gz0uRymleLHgk5xBeZU/k+f0FO03T9WurOO403WrG9DKGMMrKXXjgEjHP/AqS+XVoEZdU8PvLEOrRYkXH4jH60ASz2fiaz2bra11BHcIht2IZiTwABkn/vkVltcabNIHvNKlt5M48wR8gg4+8vzDB9QKLe40yO9s5LUX1oVuMskG9Gztb7oHy53EDj1r174ZfDCRn/trxasjo8zTW2mzHdtyzMrTf3m+YnB9ctzxQlzPQDD+Gnw+1LxGovtWu9StfDjAGO3kmJkuwO4J+ZUPrnnt6j0yb4Z+EMl9PsZ9IkP8enXLw/muSp/EGuxHAAAAA6AUVuoJIi55jqnwvvml86y122vGB4Gp2KmTrniaLaw+uDVX7H8SND5jt9RljHU2N+l4nXJ/d3A3j/gJ716xTJ5oreCSeeVIoo1LvI7BVVR1JJ6CnyILnldt8TdUsJRDrVvZo+QCt7bzadJz/vB0PHoRV65+Ig1ZRY2McukBty3F/K8ciR4UMUidSVMhU5y2MAE4JGKm8W+IotU0+RriRrPw6MBi6ETX2egUdVQ9AANz9sDr5BrtxGviOSP+zJoYXls54NIi5DLucf6sfKGIXOOg+tQ5NdRo67UtTt5NLfZM+meHUJaS4Z2E16SeTn72GP8AF95+2B1wobm31d7capZzQ6OYt2m6RAo332DjMmD8qrwdpwADkk1pR291/acN5q0Ud7roG+10sPm305T0klI6tj8SeFHcc34WtdUm1m5j0VbRLmCS8ivdQkjCxQhpQQ2M842nC9s/WpYzpL68uV1OCH7PHqWvtH/odhCcQWKdMk/wjsXPJ6AAVkanGun6nZXS6rLdao1z9n1DUAF8hAyNm3jDDAA5Jx078nFatstjY6VO1pdyWelkbr7Vpm23GoH/AGW6qh9Ryf4fWoHt7fUba0uNY09rXRE50vS4wVubyTHDEAgooBPGe+WNDApeHDNfeFoY4ZJNF0eOFP7Q1FlImuZSAGSLPJPbd9AtZ/iRLe3vjBBoz2VvJZw/ZLJCTJMVnHMijguRnrnHGeenTajdzx3tsktol/rJT/iX6VbH9zaL0DE9sd5D6YUDmpNPhubO8u/JvE1DWZdq3l+6g2+nhc4jiXuw3Hj3yx7Et0Aia2uH1KK61u3ivNX4ksNJViYLJe0sx6Fvw7YUekOoXMktzfW9u76jqBjI1bUfLyllDjLKq56hclYweTyxpIX+32l0mlXzWOjxvnUdblJMlw38QiJ+83QbugzhR0o1ZrCy8NtC8R0rRsFbWx6T3krdGl7kk4O38W9AAfcPguGxt/B2i2+mXDXNjHYQJbTN1kjEahWP1GDWtWJ8P7S80/wJoFjqCeXeW+mW8Vwuc7ZFiUMM/UGtuuM0CiiigAooooAKKKKACiiigAqDUVZ9PuUVSzNEwAHUnBqeo7p2jtZZF+8qEj6gUAfmz4XutStoJbe11uSGeKd0kt5NsgBBwcj7w6Y69q1Zry6kz/aWhaZqGfvPCTDIfz/+KrOhvrPWmub/AF/RLm7uZrgtJdW7KTuGATtz65JOO9Phs9FZwmm+KLixfjEF6pX8Pm4/Ja6FexAjW3hcsWMWraHKf4tpKA4/vL/8VVmDTL6ZS+jeI7DUk7JKRu6dOMfq1POm+JoEDxrY6nH6wvtJH9fwWsu9kthJ/wATfQp7eX++YsnpzgjDfpTAk1HTvEa6BcadNoUsyC5e5aSLDrg5J74xz6k8VDBcaOjkwyXOmPnnYzxAc+3yVasr6NHA03xDc279o5Jd/wD47Jz+VaMl/qz/APH9Z6Vqi+rxmJ/z+b+lADLXUdY8r/Rdahv4P7lzEsgI+q4/kaabi1Zw2peFYJDggyWE5Tg9eAUP86rTw+G5pPMutF1PTJc/623/AHq9fVdx/lRbWaz3UdvoniqC4LIzlbtgoQL2O7JySQAMijUCOOy8NqzCx1zUNHd2LeXdqwUE+5wD+OaurpfiFE8yzvNP1WLGQVYBjxxzx/I1Wg/t9rUTNpS3tuwHzwE8jGfu8+o64qh52kLMfNs7nTp+7IjRsDjuYz/OgCxqDOnGt+HpkA/jMYcfgSAfyotbyyicCx1m7sHzwjTMo6/3ZAR+VXrDUb8L/wASvxE0y/8APObbMPpxhv1qSe6kmyNS8O6feg9Xtn8pz+Bx/wChUATDVNe8gxTy6fqlu3VLiLbn8RkfpVC4XQ7gg6h4bu7Rxj97aOJVH0HJH/fIrPubfSY9Lk1GzOoaaxu5IwpUrEirnClgRliw9xg+3OrbaXq0kYfTNe07U044YjPv0x/M0agQQWOnysE0jxaYn4xBeAg9OmGyfyAqWa28SWbhHs7bUAUeQG3Y5KqAWOBk9/QVDfLqkKbNX8PSSR92QCRP14/WqWlXGjrrBaNrmyhNlIGCGSM7iVwo29iOuOPWgBHutKkZZLvTJbZ2G5ZUj5Ydchk+bHvWjp9/Mr/8SvxJOrD/AJZyOJcfg3zfrUXhu/1hdKKwXdtdW/muPJu4t44OB8wPoPSrNy+n3CldU8Kqf9uylBH12nH8qEBebWNXZlOoabpmqbcYbGyQc543A4/76Fa2l+O5NP2r9q8Q6SBj5WkNxCOf9rzFH6VycdpoG/bYeI7zTH7RXilR1/2sD9Kt/wBl+JYl328lhqcXZo3CsR+n6LTTYjrr34hf2nYRT6lf2OrwpLIttaxYhEjoMiWZcnIBBAHTJBxnBG54Mu9OsdXfXPFVrqN5q+SIriOETW9qmOkaRszA9csVzz+fkOoR6gvhp7fUNBuohHdvcSu0RZQrOcc7f9rr14qayvbZWA03Xbq0b+GN5SR7fLJn9KanqFj6f0zxP4d1KTyrLWbKSb/ni0gSQcZ+42G/StivmA6tr3leXdLpurQ4OFuItpIP/fQ/QVf07xfJp/3bfXNI682M5ki7c7AWX/xyrVQVj6PorxzRviddyP5cGvaXfnn91eweVL17shH/AKBXWWHxADYF/oVyn+3ZzpcL1x0O1/fhTVqaYrHb0diOx6isCx8ZeGLuRYl1eC3mbpFdg27nnHAkAz+FbyMroHRgyHkMpyD+NUncDB1rwX4T1li+peHtPmlPWVYhHJ/32uG/WuN1f4K+GnjlfTdV1TSUO1nXz/Miwucbt2Dgf72K9J1G+tNOspL2+uI7e3iGXkc4A9B7k9gOTXm3jPxJJe+VHeWdw0M7BbHRY+Z7xuzTAdF/2Og5LZPAiSj1GrnlWuaLq3h3TDeWd7Z6npMUiQwTvG0Lzg8Axpkllzj5u/Ucc03UNH1uOyjudd8E6nFE6Bw/2XzgAQCMkDK/Q4IxXuHhDwbcf2hH4j8VvHd6sOba2XmCxHYKP4n9W/L1rucn1NQqYXPkizuLNH26drVzaOCfkWc4HP8AdfI7itRtQ1pkC3L6dqsQ4AuYdrfmMj9K+jta8O6DrSkato1hek/xTQKzf99YyPzrjtT+DnhGfLaa+o6Q/b7NclkHOfuvnjI7Yo9m1sO6PFbhdDuCDqHhq7tH4/e2jiVR9ByR+CimwWWnyuE0jxYYnwMW95kHp0w2T+QFeiaj8IfE9qd2k+IbHUUB/wBXeQmFyPTcu4Z98CuW1rwp4vsEK6v4PuLqEdZLTbcp3ydoyfTqM81Di1uhmbJYeJ7ZN32O11CP+9bvgkY9Bkn8qybibThcbdQ0mezuOTu8oh/rlPm/SpY3023m8uG5utKnHWMO0JU47ofl4we1W1mv7u11uGbU47uEW9uCZoEZmXcSF3Dgc98Z5qQEsL6VH26X4knVh/yykkEv6N8361blvb+Q/wDEw0nStS9XUGGT9c/+hVnWTadcaXANT8MmYMm7z7SUEnPOdhIx9MHFOS00AsFsPEV5pcnaK8UqOv8AtYH5CmrgR3MHh554Aun6lpE8syIXBLKATyQVyWOM8ZzTtOtb26u7m30vW45jbuV2Xa7Sw3MBwfmBIUEgkYyOatNo/iRZ7S4gksdTjgnWUGNwpOMj29ewrIuY54dSupvEegTQPcPuQmMMB8zcg5z37ZpAatzDr9vGVv8AQvtMWOWgO8EY9OR+ZrNjn0eORtqXOmS5OTHuiwfcodv51Zsb22jK/wBna7dWbfwxvMcdOPlkz+lacl/rDqBdw6Xq0eOPPi2Pj/e+YfypgR2Wo6qI/wDQdeS7i/uXCLKv5rg/zqtcq2pRamLzRrEPELfbLaybNmX+Y7cAMSOMHj3ouo/D9w26+0DULCTn99anzR+mT+gp1nptjMLiPSPF6B5tu6G6BySrZAOSTjt0oAp6fB4eks4ZF1O90W4dQxV1YQ5PIAPCke/NaMWl675Yk0/U9O1WLsdwDEfUbR/Oo49N8S6dbRwNp0N9DGgQPbyZJA46ck8eoFZrzaWs4+1abcWFx/eWMowP1Tn86ALN4b6HUNPbV9AmRIrkM8m0OmNrDqQBjJHfFVbW+s/7TvJLfUJ9JYvhY1lEYU5bIK8rmtPTtQul/wCQV4klbH/LOVlmH45w361au7+9uWLatounamcYMsbGKUj8f/iqAAahrRiCyXFhqkPZbqD/ANmXI/Sqtz/Y9z/yEvC80J/562cgkA57Dr+S1A9t4XLFjHq2hyHOWCkp9dy//FVZg0y/mBfR/EdhqKZ4SQjd9OP/AIqjUCK1ttLEoGkeLbiyk4xDd5Q9enzf0WtNIfGCxzwsLHVoZUU7mKMCVPQZIPI9jzWbeR61bpt1LQGmi7tCRIv5Hj9aoW1xo6NmCS50x+PuM8Sj8vkpaAWWuNHWOKPWfDE1lMihPNgQryBg46t2rS0gC8uY7Xwv4j1A3kp2xWsqtJlscA5BIH5UmlXHirUrr+zfD80uvOIxI8Two4WP1L5Vc+gPXpXVeEtTfwHPPcXOjx2tzcnMzanZzQMgxkxpOoZNuegCj3pqIHY/D7wvY6TdJrXie48/XT9wTRlIrXthMjBbHVvy9T6PHJHKu6N1dfVTkVxOlfEbTb2Ddc6bciPoZLR0vI+Bk/cO/wD8drSstW8G6nPstdRsork/8s/MNvNnGfuna36VvF22JOmoqj9ivIhm31KbHZZ1Eg/Pg/rVDVdcm0d7eO/ignkuX2Qx27HzHPc7SOFHds4FPmtuI09W1Gz0qxe9v51hhTAyRksx6KoHLMegA5NedeK9de5MU+sQyLGz/wCgaNGwZ5nHIeXsxHXGdidSSeRX1jVryW8a6uFhvtbTAgtt22CwRs/N69Acvjc2MAAcVzE/9pHUpbXT/wDSNWkQG91W5TbDaR9cAHjAHRB9SSc1Lncdh2p6hdvrEPnxjU/EE2TaWMbEw2anq7Htx1c8noMCk063ktLu4eC4gvNcbK3+sNGPKtF/54xA9SM9Og5Lc8GO0WystLuTZXctvpjkvf6vM+Li/bvsPVU7Ajr0X+9WNJqVtqE0FpdWstpokMyRxaUimO5vQy5RiD/yzJxxkdck9qi4zThdb6zmGn3b6doKMxvdZd/312/QiI9WYnjd+C9qnvprO00e2hu7WSz0aLCWWkxqWmum6gyDqxPXZ05yxzwFvruSG9s4ZLVLzVmGNN0i2IEVouMbiegwOrn6KBWR4YvL2bWftD7ZdelSaOS4uYiItO8t8OsI6P8AeUdRyOSc0AaxtriS/t7zXLZLzUyvmWWjBh5NmP8AnrO3Qn3/AAUelTVNWmg1Ca1064h1LxDKhWa7nYJDbAAt5YzwvQkJnnGWJqSCT7dDcppN41jpKEtqOuytl5n6ERk/ebtu6DgL2qr4gFnaaVpYGnfZNHgu1NvZsga4uW2N+8kzzk4HynnnnsAMC7pZsoNImuNPu5raxlQSajrVz8txdnHKoT91e2R9F9ayrrULW8AtLuCfTNBijjlisVQxzajGzY6/wofQnnueau6Xpd1b2emx+IrdLy9hgQWGiof3cW0AedOenX14HQAniq+r6fqmteJ7m1tb5b6/NiqXc+QIbMmZWUbeygKxxyT360newGrqd48NxaLc2a3OpcDTNGtTmODsGbtkd3PA5C9yYLiwkU332loNW11oXSe4K/6LpqFTmOMd3wfrzkkDrPZR21pb3kun3zCKTLanr0zfvJ8dUhPRUHTcOB2yeRQvAb3QJJVVtJ8PRgi2gaM+dqcnJC7fveWW6/xMMkkdmwPtv4XTtdfDTwvcs7yNLpFq5Z2LMSYVOSTyT710dZnhOdrrwtpNy9vBbNLZQuYYDmOMlAdq/wCyOg9q064zQKKKKACiiigAooooAKKKKACmTbfJfeMrtOR6jFPpsq742TONwIzQB+b9hYTXVzfS+HNStUszcu1vaXMivIqHBAJAHIzjqOlSXMOuwKV1DQTPF3aEh1/Lkf8Aj1Z1za2mk319pupWH2j7NeSxi6jVZFYK2AQwOe2eKtWV7DG4XTtfurV+0bzZ7/3ZATXQiCrDcaMr5j+06ZJxkoWiAPvt+X862LPUdWEX+ha5Few4+5cRrKD9SuP1zUr3+rsAL220vVV9ZYjG/wCB+b+lUJ4fDs7b7zQ9R02TH+ttj5qjj1G4j9KYEWrTxXHhq5u7rRbASrevEZYGK9FbjbjGMgH1PPSlFp4bUBbfWdR0aX0uYyqE/ov86VNGsr/TZtN0rxbbMry+csNyjb92DwfmzznrjvVma18TWyEz6TFeR4yWtnyT+A3f0oAeml6+F8yxv9O1SLsQwDHn1G0dPrVRHvLTXIrnV9DmjVbeWMNtDruJUg5YDoAemT6VUebSVmP2iwuNPn5yyIUbr6xn+daem6jfIc6V4kkfH8ErLLj+TfrRoBg+Frm1t7LZDq89hMJWAVZsIcHHAbKn8K6b+0NaaICWXT9Whxwt1Bgkf7wyP0ps95cTMx1PQNNvyx+eSBvKkb3Oev8A31VA23hfduH9q6HIe5Q7Acf3l4P4tQtAJrpdFuf+Ql4Zubdv+etm4kA47Dr/AOO0yGz0uR9mleLHt5OcQXgKnP8AwPP6CprfS9SkTzNI8QWGqR9lcjd0/D9WqK+TV4IyuqeH2mi7tFiRf14/WgB134d8THQ5LSEWN3H9oeciOUKzFiTkZ9j0xVC6ksVnH9paNPZzZ+95WG6+q/N+lJBcaRGSYLi60x8nOx3iUHv/ALFbNtqOs+V/o+rW+oQf3LmFXB/FcfyNGgFPTr5lYDS/EVwjcYikkEn6P8361ee+1Bm3ahpOjasMEFniCOQRz94MP1FQTyWU4xqfhSJunz2MowP+Anb/ACNVIbTQXu1g0/XL/SnMbPsu42CgjGFxjHOfQ9KAHS23hZmLyaXqeiOf4oFLRrx2K5IH4iprbTpZ8/2J4qtL3H/LKcjcPbuf1FQ6TD4hvLL7XZtZahEDtwHAY8A9RjucdDzmotQYqca14fmjIz85jDD8CcH8qALlzb+IbZCLzRBdRd2t23DH05H61mRz6Msv+pudNlHUxhosc9yhx19asWl5aRsBYa5d2T9kaYgf98yZ/StVtQ1plH2ldM1VO32iHY3/AH0Nw/QUAQ6fqWqKn/Et8QC6jxgpMqygj0JXB/PNE1wswK6n4ZsbkH7z2cmxjx12nb/M0yLRNM1fw/cat9nj068S9kTa067cL8oQE9Pm5zwTz7YuSeE7yBQ2n65OFAHy3C7lP/Avm/pSuBlG18MA/uL/AFPQpD2mQhAceowp/M1Zj0/WGkEel6tp+rZjeULkbtigZORtHf3PPenPY+J7YHfYW9+ndrd+Tx6DJ/QVkx3OnRa0x1LS3tVNrIGjeNRukyuG4POPU0wJpLqWa38zUNCeWD/noqiRR0I+8Bg4IOOtMtbrS4yPsepXWnNngea0a9fR/lo8KX11HZldO1x4G81/3DBXGN3XacN0962Jr28kJ/tHRdL1HPV48wyH8/8A4qkgJLbVvEEUQEeoWuoQddtxF1/FeP8Ax2rWn+JJbBwx0e809uMyaVclF4z1VCuevdTWE9v4XZ9722raJJ/eVSyde7Ln9Wqe10y7mG7R/E1jqKDHySkbv8fzaquwOhl+IMktvDqF3fS37RTSw2q6hEVFqQOJTtUBnJBXkbhnr96uq8D6pa6Hd3GpXmlSavqFyTv1CG8SSQJ2RUcIFX2UnP5V5Xf6f4mh0JbO40Jp41upJ3e2YScMSegJ4wT/AI1ViuNGRyY2udLk7lC8QBx/s/L+dCk1uKx9N2/jnw1IQtzfPpz+l9C0A7fxMNp69jXQWtxBdQia1niuIj0eJw6n8RXy9YaprUabtP15LuP+7OiuD7ZQj9c1at9dubeXzLjQIxJzmfTZ/KkPPcjY3b1NaKoKx9N0V4NpnxKmtXVf+Ekv7Xn/AFWq24lXr/eYKx/77NdlpXxGvZEVpbHTdRjOP3lldGNjz1CPlf8Ax+rU0xWPR6K5a08eaFIq/bVvtMJx/wAfVsdgJz/y0Tcg6dzW/pmpabqkXm6bqFpep/egmVx+hp3QBqem6dqkRh1LT7S9j/u3EKyD/wAeBrhvEfwq+HrWs19NZnR44lLyTW9wY0QDvtbKj8vTFdtrWq2Wj2f2q+lKKW2Roo3SSueiIo5Zj6f0rzXxJrmoahq1vatZfbtXdg1ho0T7o7bv507dCw65PC/w/wB4qVuoI858R+GbzRoYpdI1ab7NLMsNjZ31tm6nUgDIReR7KecdcHirt14N8fWlkkt94V+1oyBmW0mSRl6HBQnORznGelex+CvBy6RctrWsXA1LX5lxJcEfJAD/AMs4h/CvbPU+3SutqFTHc+R7iLT7G6Md1Z3mi3OejxyWzZz04xmtGzvtVjT/AEHXftMf9y4RZQR9Rg/nmvqO6gguoTDdQRTxEYKSoHUj6GuR1n4X+BtTZpH0GG0mP/LWyYwMD64U4/Sl7NrYdzwme4WYFdU8M2NyD957OTy2P/ATt/map/ZfC4P7m+1PQ5D2mRggOPUYU/ma9Y1L4L+WCdD8VXkIH3Yr6FZl+m5dpHX0J4rmdQ+Hnj7Tgf8AiXWOrxj+KzuArEY7q+O/pUuL7Bc5eLS9bMfmaZq2narF2+YBj+Pyj9TVLUpriAmHWtCJCgMSAJFAJwD8wA5PTmpNVso9PlLa1oF/pEveSW2eLt2devp+FMs7hWh1lI9cnMLx26qjzhhKd2dmT8xAOOAe9QMhtbrS4yDZ6jdaa2eAJWjXr6Nla2Y9Q1swgfbLLVIP7t1ADn/gS8fpVayv7yfToG1DSNO1MPGrGQHypmzzzx/WoHtvC7Pve21bRJMj5lUsnX+8uf1amgFvv7Pu5rSC+8N/ZnmuEjMto4kGOSQqnGDgED5aq2Nrafbrmzh8Qy6bJC7KkV4wBPzMFBGSowoXJGRknpV+20me4ntp9J8SWepJBKJBHIwDZAI/r3btVeXT/ENjdXU2q6Ot4lyd7PbMJFxljzxgHnoSKLAXX03xNAm+KOy1OPsYX2kj/P8As1mXslssh/tfQp7aQfxmLJ/AjDfpUcNxo6sTGbnS5O5QvEAcd9vy/nWvBqmqR27Pba9Dd246rdIsi/muP60AVLG+jRwum+Ibq3f/AJ5yS7//AB2Tmt7wfoPiDxzqV5blLOW0/dJLqzQFTBtJbEYzy5z2PI64GK1fA3ge48dLFqGp6ZaaZo4OWkhj2yXfPRMgbV4+9j6Z5x7vplhZaXYRWGnWsVrawrtjijXCqP8AH371cYN77CbKXhPw5pXhjSV03Sbfy4+DJI3LytjG5j3P6DoK1j8ylW5UjBB6EUUVuSc9q3gjwnqkjS3Wg2azNnM0C+TJ9dyYNYGp/DC3ljZNP8QajDGc4gvUS9h69MON2P8AgVegVyniDxJJJLNp+hzRq8JK3eoMoaK2I6queHk9vur/ABc/KZaQHn2oaV4m8OaoNP0y4t7m4MbSsulXstqYh/C0kTbol3YAA6nnAIBxnaL4k1TUmlMNwZ766to5LrU7qExtbgZV41U/K21gcBcKCTkcc3b7VLeSwnNndNYaGhMl5qUjnzrw/wARVzzz3fqei9jXL6TpUk+mW13rzTWulugjtNOg/wBdqSli6g4OQvI444znA5rJ76DH6vf3H/CPX9zoPmR6RbMGvtTkkxNdksA4iZvvNjjd07DtVrT9UhtdMYXStZ6dZ3DWtpp6AST3bEAgOed5w/3Rx3J9Dxcsl9ZnTLiFZtVu4TBpul23MVoGG3zG7cckufQhR1zPo2krpN7N9nlj1HxAzE3WoOu63sMqAVjGBl8AccepwOCrajLDLcStbtrdhbz6qJBPYaWjZW1ToHnb7v6deACaiubebU/EGox2E88l+TC0140YkgtWjYuIyeMADHy+4PPNRQSm9huU0q8NrpUchOp67M2XlYdVjP8AE3bcOF6AdKfL/ZthoqxPbvp2hb/3Vngm51GQ95e5LddnU/xYHFFkFyxptrBb6f8A8S7UMRXOTqGsO4E9w27G1GxhUz0IOMYC+o5/TPDgxNeawJ7PRUubhbWygybi8WRwQhAOQp2A9s9+Oa2Xt5ri4tbvXbQy3P39P0BWAWIDgSznpwPXgdACeKkkvNQfVZNP06RdT1+ZR9okbItbFO2QOgHZfvN1NFgE1C6MEtnHcWS3F9jGlaJa42QAfxHtkd3PA529yXWNvdWurNdefFqHiTyzHNNkm10tG6og/iY+nU9yB1msJordWmt7pJUiiKahrcyrGZwOqxlcfKD/ABdBjAyemNqEsd9oNtDBY6pY6JdT/Z4Htiqy3e5SdxVvm2kjqTk554zRewFqGR71byHRr421mnzapr9xyWPcRk8M2O4+Ve1PmbTNP0Mq0cmmaAD/AKlgftOpOe8n8R3f3Op74HFSpNDLbaf5gtpiIA+laTCBEhKgfMVJOWz3PC9snmsnUotasdUbVLxI9Q1IW6y27Rq3kae+8BkA/jbDZ55ODyOKOZBY0ZreW5nguPEFnuY4bTNAjbjA6SznoAOODwMdzwY9dvbxJbpYIDrXiD7O3meUv7mwiK8gD+EY7fec49hT0kmupb620W92qhzquvXJBEeOqoejMB0A+Vc027/s+x8OXKwmTS9CwWd5Mi51GQjgsfvYJ6D7zew6sD7g8FtaP4P0VrC6F3aGwg8icDAlTy12t+Iwa1qyPBUU8Hg3RILmNop49Pt1lRhgqwjUEH8a164zQKKKKACiiigAooooAKKKKACmT5MLhRk7TgfhT6bK22Nm9ATQB+b+g3et26XcUOoKrrcustvcQ7wGGAQeQwxjHOelWri4jnG3U/C9ncDu9nLsPX+6dv8AM1Tml0XVNR1LUtW0++E9zdPI1zaRDaGIXdhVHGTk8KOtSW9jazPt0fxchbn9xd8MOfRsn+VdKvYgjFr4ZBxb6lqWiSHGFnRlTr+C/wA6txaVrnliTT9U07VYux3AMR9RtH86JbPxPa58zToL2P8AvW78kfQbv6VlPLpYmzdaZcWE+RlliKMD9U5/OgCe+knVXXV9AdkjbY7qokRWxnBJAweR3qO1u9NjI+x6pd6a3ZfNZFz/ALr5X8qH1KWLwhdSWus3WRfvsTz8nGxgGweSenJ9a1pbq5dduo6FpmoLjBeE+TIePf8A+KpAOGoa00QV7mw1SHst1AOf+BLkfpVXyNL1TVYbS+8PyWrGKWQmykR92MYI38LgnP3eage28Llixi1bQ5DnLBSUHvuX/wCKq3pumXhv47zR/EVhqG1HjxK4DANjjoe4HcmmBkeHoLa5tV8vxUlpc5AEMwKg8AnhycckjgdAK2G07xPbgMkNnqUePvQvtJ/qf++aojTdW0eGWzvdGN7bq+7zYD5iEHHqMcfWq1vcaMjZhkudMfj7haID8vkpAPu5LRZB/auhz2sv98xc5x2Iw36VasL7a4Gl+IrmF+0Ukof/AMdk+b9auWuo6x5P+i6zDfwY+5cxLICPquP5Go7iS0uFK6p4VglHd7GUDt12nb/I0wKWrXF3P4dlv7qOzmZNRkDy+URMzBWX72cbeAdpyMgVLLb+GpG3XGlarpUv/PWH94Ov95dx/UVHPpvhK5Qwpqt/pBJJENxHtjztx1IHueD3q+NL8QqpksrvT9Ui527XAY/j8o6e1AENtp/nn/iS+LLa6x/yyuD83X3yf1FTWNh4nt9dgmm0pLgGCSAPA/ygsV5ON2OnfA9xWfftIpC614emTB4cxhx17EgH8qbZ3ljGyix1i7sW7I0zAfTbJkflQBn6X9isxLb6hHdWV7FMyvIgeM+2Svt61v2GoaiF/wCJb4h+0J/zznCzD9MH8zVg6hrTRqLhtO1WLHAuIdrY9mGR+lUrpdDuTu1Lw3d2j/8APWzcSgcdhyR/3zRsBYnufOUrqXhqwuwc5e0k8pz+Bx/M1Sa18MbiY7rVNCkPaRCIxz6rgfqafDZafK2zSPFpik7QXmQenTDZP6VZksPFFsCxs7W/j/vQPgkfQZP6CgBToF5ceEZ7TS9WsdSP2zz1YyAZBJLDgY3c+uOO1RNea5pp3Xmj3cI7yQNlfz4H6mmNLY/2LdfbtNms3S7jDgIQ27a2D8nzf/ro0+/lVsaX4jnUj/llLIJfzDfN+tJWAt23i2EkedcKp44uYin/AI9x/Otq312KaMF4/MjI6o4kUj6H/GsWW9v5P+QjpOl6kO7oDDIf5/8AoQrMe00O61FIYdP1TSJjDJITEhlLMAAoGw5xk8nNPYDo7rTPC+pFjLZ20bsckqpi59cDK/pVZ/CKqpbS9YvIB2DESp+mR/47WPolpf39oJdO162lkHD29zwwbaMjnnGc8kirco8R6exa40d5FH/LS1fP6DI/WkA99L8UWx+RbLUVH9xtrdfw/wDQazL6SFZF/tjQZ4JOMO0QOD7Hhv0rSg8WKp2TzTRkcEXEW4Dt94ZH61s2XiGK4j+Xy5kPXyZcj8jkUAczY3sKMo03X7q2bjbE8u76fLJz+VaUl/qzqBe2ulasmOssZjfH1+YfypmrW2i6hoxul8i2JvpleSVGTcQGVUwmRtB55Hb3NWj4Q08jdpWoXdofSOQSL6dAR+oNFwMqeLw7Mxe80PUdNk5zLbnzQPfI3EfpTEtBJMU0PxMlwBE8jLdEKEK4whLZO45wBx+FX5tE8SWxP2a8s79R0WQBHPH/AAH+tUj/AGnZ6g99qegT+WlrJDlV3ruJUhskCmAlm+vTWpuF0pbyDO0tCcHPHYbumfpnI7VT87SVmJn0+40+cYyyxsjD6mM/zqHw9dWsNoAmqXenTeY+F84ouN3HyvlemK6IahrZiCyXFhqkP926g5/76GR+lJagV9N1G+Q50rxJJJj+CUrKPx6N+tXv7Z1ETCW/0XT76Rf+W0DeXL0xwTzn/gVZ1wNHuCP7S8LzQMP+WllIJFH0HUf981HFZ6TI4TSvFUtpJxiC9BU9OmH/AKLT1A3k8aXMOmPqe3UVnUzW8T3ZM62yDoI2YkhiV55Ix9AD1XgDxFb6HDcNpiaRrMly7PPdG4aO5lPUAsd4IHp8o/GvPrnQPEq6KLe3axvo45jOPKlCtIWbcev1PGKzbyWzE3/E00Se1m5+cw/N+BXDfpT5mhWPo+08f6W+ft2n6nY46uYPPj64+9EWx+IFbml69omqErp2rWV046pHMu8c45XqPxFfL9jfbJNum+IrmFx0jklD/wDjr/N+taj6trTBV1Cz0vVlXGDImxxz23Bh+oq1UFY+nzkdeKSvnXS/G0mnBFV/EGkBccRymeEc5+6fMUD8BXW6D8TL2baseraNqo4ysqG3l98lCwz/AMAFWqiCx67RXF2fxBtio/tDRr+345ktityg4yfunf8A+OVt6d4q8OX8ght9YtRMf+WMzeTL0z9x8N09qrmQjZYBlKsAynqCMiuP8X+EfADWUt/reh2EKj5fNgjMUrMeAq+Xgsx6ADJJrd8Qa3aaPDH5ivPdT5FtaxcyTH27BR3Y8DvXm2o6lrGseIhZaekGpeIgDyufsekxnqcnq3qT8zdMAfLSk0COH8R+Eo7SWO20C41K1v7uX/QdHDrPIExyZGxheee4UcZPJrXufhl8QLO2jkjGk6m2wGSOKcxyKe4+YBT6ZyM4zXrfgrwnZeG4ZJjK99qlyM3d9N9+U9wP7qeij0Gc10VSqaHc+V9c0e/sG3eIPCWoWu0/65rbzEHOM+YmR+Oe9VNPu4wf+JVr11ARgbPO3gHsNr5P4V9aAkdDWJrfhLwvrRLapoGnXTn/AJaNABJ/32MMPzpOl2YXPnK81bUYYPM1KHStUjA4MsflyEY7H5v6V3nw6+F1rq1zF4m8Q6VHZ2rqGt9ODFjJ/tSk9v8AY498dD0dz8HPDCTefpFxfabICpClluIxg8DbICccDgEdBWe3gDxZpMvm6TdaZcDIybWWXTpTzk5CEoxz60lBp6odz1dVVUCIoVVACgDAA9BS15MfEPj3QwP7RstWEa43G5sEvY+5P7y3Ib25BrQ0T4pw3TeXcWNpcOMBvsN6u8cZP7uUIRj6mtOdE2PSaR2VEZ5GVEUEszHAAHUk1zEfj7wx5e68vJ9ObGdl5bSREnGcA42sfZSa5vxX4gW+gS41VJIdLkYfZNLVd0143VTIO/qI+g6sewbkgL/iXxMt/aSvBeNp2hIP3t8H2SXQ/uxd1Q/3/vN/D13Vweu6lA2nxvqUL2GjR4S00uNf3t0f4QyD17R++W9BFr+rSx3UNzqkQvdTbLWGlwsCluOm9j0yO8h4HO3uaLG1uLfU3nM8OpeI9mye6Iza6Yp5KRju/t1PUkDrm3cYyS2nmvILrX7RLu+YCTT9EU5ith2lnPTP+GACaWWe+m1Wa00149T19kAuryQYt7CM9sdgOoQcnqxqCN5L6G9h0S+azsUy2pa/cfMzt3EZP3mx3HyrwBWRotxa2emFdRaOz0t4Q72tqzs1/KJGQFw3zFmxyoxngN0NTcZvWMdrZ2d2+n3zrbP82pa7M2JbnHVYj/Cg6bhx2XJ5FYRx6hpyNcRzaX4ZV9kFpGpFzqbf3QOoQn8TySQM1W8UW9zPpct5rgkguEi8/TNHt9reUE582fI2446HgdBk0uk3l9Nq1/aWSjVvEH2hlNzIMQWkTKpLHHCgkt8o5bAzR5AaOo3f2eWyS4sxJeEgaVodqRsh9GbHBI5Jc8L255OSf7ZtvFTyXZtLnV4ZYAlysge3sllO0xCM8lgSDnIPQ5xwdewjhs4btrDUGfeSdS1+YgNJjqkPZVHTI4GOMnpkJpdlqjvq0slzp/hseXAkAQ+dqbKzOCg+8cs3XqcE+4GBowyyXjXUOj3nk2qMTqviCcjqOqoejN24+VegrntGvLSxiWyu7100cG5jkxE0dxfsjoR5vdid5wowSOvBIrpr+4itUsormxAIIXStBtgDtI6M2OCw6lj8q9snmq+jaR/Z2qzXckNvfeKZ5WuJFJ322l7/AH6lsY46k88DmiwEr28l09rda9ZMUYbtN8PJgEgdJJ+wAGOOi5xyeDX1xb/UNatLKyuY7zxGsgmOARb2MIU/L6KCSOvLYHsKsRSTXdxd2+jXeGGW1TX7gApGR/CpPBYc4A+VaUHTbDQ3VHl03QR8008jH7VqbHux+9tPPH3mz2HUATRbK20u3mTSb3dIsezUNdm7KvWODPAA55+6Pc8ClFaW2oSpqizXej+HraMwxyIWE+pO7hj5fO45Kj5jktuNW5rdrxbWfXrJ47JlH9m6BEMST4xh5uyqOOPujvnjMmpX9xFqkUO2DUvEUihbeBTstrFG4HJ+6Ogz95ugwOKLATarqQgiRtRssmdlGn6PEBJI7g5DMectnGT91fUnmmX9nDPdL/bVql7q4t2EkETl4LBGB+fJIAkI9OT2wBmjToPsk11JZX63WoMu3UdblxsgA6xQA8DHPsO+TxWfcFtQ0O7/ALLuP7I0CPd5l/MGMuoSHqqfxEMcAvyTnApWQH2N8Gr3xLeeE7M67ZxxWy2dv9hn83fLPGYx8z/MecbTnjkniu4rE8A3C3fgXQbpbNLJZdNt3FsjblhBjUhAe4HTNbdchoFFFFABRRRQAUUUUAFFFFABTZNpjYN93Bz9KdTZVLRMo6kEUAfnMml3n2zUG8M30F7p63UnkpckCUrxtyQQCcY5zVfUPt0KY1nw7I0Y/jVRIv8A48AP1qncw2mn6xqOn6vYzW99bXckbyIrZBXg4ZPmI4OD09K0NPv51bGl+JJs/wDPKR1lx+DfN+tdCtYgpWt1pcZH2TUbrTWzwBK0a9fRsrWzHqGt+UF+22Wpwf3bqAHP/Al4/Skmvb2Qn+0NF0vUQeC8eYZCPx/+Kqg9t4XZ972uraLJ/eVSydf7y5/VqYFqabTJ4JIdT8KvGJBhpLGbcBx1C5Ht/CaqxWeilgmm+KLixk7QXqle3TDcfktMEVwkTTaf4itLqETiGNJyC8ny7iwA529Rkt2qxcRa7DHt1DQTPFjloSHXGPTkfrQBM2m+JoE3wpZanH2ML7SRj/P8NZl7JbLJ/wATfQ57aQfxmLJ/AjDfpUcNxoysTH9p0uTuULxAHHcr8v51taLeX02rW0MOsJeIIpnR541mCcKCMDAJIPU57+tAFCxvo43C6b4gurd+0cku7v8A3ZOa0pL/AFZsfbbPStUH954zFJ+fzf0rH0eSzlsWjvfDv2yIMFDwzAMMKoxtJHpnqckmpvsvhoMPsur6hor9kuUZU6/gv86AHzQ+G5n33Wjalpcv/PW3PmKPxXcf5U610+Of5dE8WQTtxiG5PzdOhBy36ip49K14IJLHUNO1WLsQwDH8RtH86o35uIxt1vw7Ko/v7A6/gSB+maAJ51161glkudNhu7eOTypJLd8jftztwN2T+VZq3GjGTe9pcWEpGd8ash9c5jP86jee0j8K3jWrzRTi8ZghZ1CxlH2kDp3wfyNdEdQ1potssmnarDjhbqDBI7fMMj9KQEGn6hfgf8SzxE0y945tsw/TDfrT4WbUtct7PVtHsJlMErs1tIYS2NoBbAzxnOMnmoLoaNdf8hLwzc27f89bNxIB+HX/AMdo0610pNTin0rxV5EiqyeTfI2cMRkfMc9QOAB9aYGVocGgNYhp7/UdMn3AeZ5eI+B3KYB5yeT6Vs2+l6pInmaTr2n6pH2DEbjx7Y/mabHoev6SZYbKG31Sz8wtHLG2xmU+oyT+lZ11JYrMP7T0a4s5/wC/5WGB+q/N+lLbcC3fLqkMZXV/DzvEBy6ASJ+vH61Ut7nSYzm3u7rS2yfuu8Sg/Q/JVzT75lYDSvEdxG3aKSQSdv7r/N+tXZr7UZBjUNL0rUx/e2mGQj68/wAxTAovqF2vgi7uPti3Tf2nIMsFywKuuSQOcgDn2GOlTztp86iPU/Ci4GPnsZQwHP8AdOP5Gp3g8OXGhXSXWm6hpUJnQv5fzgthsH5d2R1z069qrW2nSTk/2L4qtLwf88pyNw5/E/rSQEMVp4f3BbHxFeaY/GIbxSo+nzYH5A1cstG8SRajHd29xp1+hgeESKwGFbBzjK56dvyNRXNv4htk23miC6i7tbtuH5cj9azIp9HWQnybnTZuMmMNFg9slDj86YEMNt/Ztu1rr2iTK6SP+9MQYY68Hr+IzV+yvbaNgNP166s37RvMSP8AvmTP6VdsNR1MR/8AEu8QC7j/ALk6rKPxK4P55pZ7hZgV1PwzZXQOcvZybGP/AAE7f5miwE0l/rDLi7h0vVU/6bxbG/P5h/KqU0fh+d997oGoWEn/AD1tm80dfbJH5Coja+GQT5N/qehyHPEyER/mMKfzNW49L1op5mmatp+qxdssu7r6jaP50agVP7H0y9002WkeLIzKJWkSC7DDliCcjdnPXkqetW5LPxPajdJp0N4v9+2fn8hn+lZ9/dSRKV1rRRsWXyS+VdBJ125bAzgg4BJ5plpd6Wm02epXWmnjAErRr+TZU0tANKHxPNbt5V0t7bMOqTRbwOM9s/qBW94d8R291exxxyW8hOf9VJhhxn7uayI9R1vyQPtllqkGOFuoAcj/AHl4/wDHaZpzWt14it4ptAS1nWCaQSW0oZc4A3YOAAMntnke9DWgE2o381zdzSXmgafexuxIZJNk23PAJIGT+NZj23hcuXMeraHITy2wlOv95f6tVTRYLK4tz5fiY6fc7yFhuDxjA9SR1z0HTFazab4ntxujjstSj7NE+0n/AD/u0wGW2mX8y7tH8R2GpJ/dkI3fp/Vqjuo9ahj26n4faaLu0RDr+R4/8eqneSWyygatoc9tLkYcxZPXjBGG/SrFhfJG6rpviG6gbtFJLv8A/HZOaNAKcFzo6sTDLdaY/fYzxAHHfHyVtW2o6x5P+i6xBfw/3LmJZAfxXH8jWbfz3k3hk3l4ljdyDUJ13mDZIzHcmS4JwAAMD1A5qaeHw5Mxa60fU9Kk7ywfvAOPVdx/lQgJ7mS0uAV1TwrDID1exlA/Hadv9appZ6LJeCHTdV1DS8RPIy3KMMEEbVVcAHJOM4IGKsW2npOSNF8W29w3OIbn7w9jnLfqKfHZeKLHUHvH0pbv/RXgX7MxOdzDkBdxzQBDpdp4kuLUXNu1neR5wAWAY+pyMfToelQX7SJhdb8PTR/7ZjDj8CQD+VZ2mf2faxmO+tbuwuxI5JCPGwG44BK8j8a39O1C/A/4lniJp07xzbZh+OMN+ZpIChZ3ljGV+wa1dWLHG1GmIHTjCyZH5VtDVtfEPlyy2Gq25H3LmLbkfX5l/Sq891JMCNT8O6deA/ektX8pz+Bx/wChVSNr4XyWWbVdCkP99D5YOPVcA/i1MDTsvEV9p+jXF9b2clm8080TvC4ZAobCoq8lcEZyAM8jGSCOn8DeMrXQbT+ztD1fTWRnZ3i1C22TSMTyWdSrE9slTXHDQr640hodJ8Q2F/GkhljRmxvYsGbOB1znHNQ366nChGreHpJIu7IBIv6jH607tCPeLH4gscfbtDlI/wCeljcJMOv919jdOeAa2LLxt4YuWWNtUSzlOMR3qNbNycD/AFgAP4Zr5jtrnSYzm2vLrTGz/C7xL19D8h5rcs9W1+KIfZtXgvoP7s8YIP8AwJOP0q1UYWPp+J0miEsLrJGwyHQ5Uj2Ip1fM1h4gmsZRI+hS2jggmXSrkx5x6hChP5Gum0r4mzwlY18TOrcAQ6vag9um792345NUqiFY9zorz3TfiJdNGGutJtrtP+emn3YyRjrskCjn03Gty28deHH4urmfTW5z9tt2jXjr8+Cn/j1XzIR0wrn/ABrH4a+xB9f0q01F5Tsgge3SSad8fdTPOfU5AA5JAo1fxVYQRJFpMkGq30y5higlDIo6b5HGQiD8zjABNcBqeqXLanPHaXCahrjDZdX8kf7mzTr5arnj2QHJ6saTYHP+JbSx0EC4tpGstQkuI5otMhlae2gTcFBcMeecHdkAtgKKoaNLd/aH0/SYhe62HmjeeYEW9jCJGA4/hU44QcnvwBTpYoNZt7mytZB/ZAlD6xrdxIB5hRgSqNjDNkAf3QOBVqZtOsdCWKRJNO8PocRwHP2nUGPQuBzg9kHJ74HFZdSjG1CDTrC6iubPUL0GeGeG91prjy/tjbchUHTZnjIx6DPUXrRV1HQrVr2ObSfDflqsdvEpW61KQjlVUchTz7tnJwKtiG4kvLTUNbsw0nln+zNBQANGMj97M3RcAAegzjk8F89zfSaw1rZeVqviN4/mY/LbafGe3+yvt95sc9hRYA1K7+zNZLdWIlulAGk6HacrHjozdiR3c/KvbJ5MGgaOdGm8uNl1HXyA8rSHdbaWWJYgc/M/zHAGCevAOTNp0MNnHdSafqG+R1P9p6/NgFsdUgzwqjnn7o9z0oxTWeqW0tss0mk+HYdu4ICLrUi5OAgPzFWwRu6sc+9AEsoOq2+oWOlXSG0ORrGuXZypGMMqHozYyMD5VzVmZ9MstEZVjbSvDqkfu2XFxqDdBu77T0C9SOuBxTNYvrbT7W1fULRYkQgaZolvg/MOjPjgtnkk/KvueaTTkuJNSN3fRx33iNGKxwsubXSl7Nn+NiOQQct7DkACy273TW1xr1myLuDaZ4fjYAyBekk+OAo646DjqeC69vrj+24rWIRal4lnG2KMHbb2MeMn/dAHP95vYYAYk093cXdvo12rurf8TbXrgjZCB1VexYDoo+VfrmsC5WwtL65tbS4u00lvstyyT/669YylXmzjfgqCRgg9exAobA6TToFszdPZ3wmvGyNS1+UABQPvRQZ4AHTPQY7ngUIrq11K2EMM8ul+GhuLXIDfaNTbOCsR6nLHluWOastC15Ha3Os2ckFjn/iWaBGAslzt+68w6Ko67eg4zz1yNKku18QyR6fpv2vVxd3SGBWk+zWm7BU5bhVA3fdwTnsDwAbd/Pb2dpZxXdh5Vup26XoVsoZ3YdGcdGbv/dX3PNZ2swX6apptxqF1az61LcJGbJo/OttPikB6jIDSHjr1wccDNamnW5tbieS0vEutVIKahrcijy4AOsUAPHHT0GOcnis6W1sdbsUVgbPwtBN502oO376+mGQPLyCXyerEZPAFDANAmu7uzFro0hF79nRtT1e8yyWq44UFupA5C9B1Pes3Wk0uxjuFs5Ly206ewd5bieU79SkRlIYqecHPHQt2wBk9BqE9ra6bbJfWb29ghC6fo8Q3y3DjoZAPvN0+XoO5Jxh8UF5Hqy3uqRQ32tvEPsunL/qdOQnO+Vx1J4+uOB3BYCCaFb6CCTWbOS10psDTdEh+Wa9xyDIB91Ony9B1JpddvZoZcS2y6jrfkN9lsbcHybGPBG72GM5cjJxgADin+deXOoXdpo9yl5qu0f2jq1x/qbNfQDpxyQg6dWzzTAtjY6HetY3T2ulshe+1adsT37Y/hY8qnbPfOF9aAPtj4exQweAvD8FtdJdwx6ZbJHOgIWVREoDAHkA9a3K574ZxzRfDjw1FcRmOZNJtVkQjBVhEuRXQ1xmgUUUUAFFFFABRRRQAUUUUAFNm4hc/7Jp1I5wjHrgUAfnHpt5qiG8+zT2d1A1wd0V1FuDYRQOR04x2pbptNuVK6p4Vx1/eWMoYfXacf+gmo9Rm0PVNa1LUNStrnS7uW7dnmsISIMnk429AM/7PQU+202ecZ0XxRZ3w7RzkZ6dPX8yK6VexBEtpobNt0/xLdabJziK8UqP/AB7A/IVbOmeJYV3wmx1OPsYn2sefw7f7NQ3MOv26Fb7Q/tMXdoDvBH05H61mxz6Mkp2pc6bKCcmPdFjnuUO386ADUhf/APCPXtjPoN4k7XUlwzGAlVTYcHJHIyR+Rq1Y3sCMv9m6/dWrcbY3mz9PlkBP5VesNS1ZU/4l/iBbqLoUnVZQR3GVwfzzSTzxzLt1TwxZ3A7vZy7D/wB8nb/M0ASyX+rOoF7baXqyY6yxeW+Pr8w/lVORPD0k6zXuh6lpzqSS9sRKh4wc/e4/Coha+GRgW+o6lochx8s6MqDj14U/masw6brjTww6ZqVhq5m3GNQRuIVcnkbQO3XPUUagIthYz3Mp8PeJreMOxb7LcYGGPXjGR9ABTprTxNag+dpcV5H/AHrd+v4Dd/Ss6a6aaDzNR0N5Ycf6xUDqOAR94DHUGi1u9NjP+h6pd6c2fu+a0a5/3Xyv5UXQEbTaUs/+kafcafP/AHljKMOfWM5/OtPTtQvF/wCQX4jklAx+7mKzD8ejfrVldQ1sxAPdWGqQ9luoB/6EuR+lVbn+x7kD+0vC8sJ/56WUgkA+g6j8FoAszXtxLFJFqfh/S9QSQYd4QI5Dx7jr/wACrPNt4XySP7W0OT+8VJQHHXcvB/Fqrypp8NjJd6brl7Asdx5JhuEbhdhbcdwwOmMYzWmdP8UQRiRILTUYyoOYn2t09if0WgBsGl6lIhfR/EFhqadlcjd9OMfq1QX/APaltti1XQjKj52+WQ4bHseOnPWqt7JZrL/xNtEntZefnMXP4EYb9Ku6BfRJrcBtNduYI1gmyzzAmM/LwDICV4z+VAGfa3WjLh7W4udNPrG7RL19vkPNbVtqOs+SBBq1vqMGPuXMSuCP95cD9DWdoF3cfYGDaRpd7DvCndlJDhVGc4I6AdMVJLB4akffcaTqmky8fvIf3i/mu4/qKEBYuJLK4XbqnhWJx3ksZR6ddp2/yNVVtPD+dtlr97pEh6RXaFVBx74X9DU9tp/nkf2J4rtrrp+6uD8365P6inXFt4jtYyLvR0u4+7W7bsjH935v1IoAfIdRsdBupVu7XUF+2JGki8A4RmbJAHAHfGODWdfSAANrHh+ZB1EhjDDHbBIB/IVBLJCvg7UVjtTb3K3+98qoIQo+0ceg7dq17HUdRAP9m+IvtCc/JMFmH6YP5mkgKNneWkbAafrl3ZNnhGmIHX+7ID+lalpc6lea3bWuo/2fqcYtpnUzwEf3QTwevPGMd6jmuTMCupeG7C7B6vaSeWx59Dj+ZqtaweFYr6KdbjVtEYAqyum1CrdRuAx29SPamBQ0gaJdWCtqej3scqHb9qtT5nQAe5B69AOtX4LGymfbo/i0K/a3vMg9OnzZP6CjTdB1O2tiui61p2qQbiy5wGIP4jB/E0y/GoRJt1jw7I0fdlAkTpz1AH6mkBaksfE9spL2Fvfx4+9bvgkfQbj+grKml01Zz9t0q4sZ+7CIq3X1T5qdb3WlRt/ot9d6Y/oJHiUHHo3yVsR6hrZhwuoWepQdkuoAwP8AwJeP0oAxZtQb/hE5kt9XmeZb2XbE8m/CHcNxU8nIOMn1ralvLt+NQ0XS9QHQvFmGT9f/AIqmS3GnTQyw6p4SUrIMGSzk3Y56gZUj16fXNU47TQyQmneJbrTpOMQ3ile/o2B+S0wB7fwwz72ttV0SXj5lUsg+rLn9WrQ8OaWx1qG90/xJaajEIniZGYb9rAcdD3A6mov7M8TQqHhNjqcX96J9pP8An2WmaY6rr1qupaHLbXGTtkaMHB2nODw36UnsBSt9P1zSrOS11DQmuYhI7F4WEisCc+mPzI+lQRXGjRyHyzc6ZICclC8QB7/d+WrVjewowGm6/dWr9o3lz2/uyc/lWlLf6s4/0210rVUx1liMb4+vzf0pgMs9R1fyv9D1uK9h7pcRrKD+K4/rTLia3uF26p4Wtph3eylC/wDjp2/1qCeLw7Mxa80PUtOkP/LW3Pmgc+o3H+VLbWEMzY0bxdDKf+eN197r/tZP8qNQI1sfCT2T2aalqGkF23Kt1EAEJOcAkAdfQnvVpNL8QBBJY3+narF1BDAMePX5R/Oql1JrljC0l5p0dzbiYwGaDO0uF3MON3QZ5OBwfSqnnaSJd01hcafNxlkRkYHHrH/WgCxqLTRgrrfh6UKP49gdfzYD9Kba3dhGf9C1e709uyGVlH/fMmR+VXdP1C9Uf8SrxG8g/wCecxWYfj0b9aljuJb3Vha6lpGm3R+yyyfuSYd3KjcxAzkenOc0AS/2hrTRhZpNO1WLsLmDB/76GR+lU7hdFuCDqHhm5tn4/e2biQD6DqPwWs3S4fD0lqZJ7m+0ufcR5kSN5XGM5YAAnOe/t71rQaXqUg36R4g0/U4/7rkbuvtj/wBCo3AggstMkcJpPix4H4xBeAg/TDZ/QCrMmn+J7ZdwtbXUY8fegfBPHoMk/wDfNV7xNXhjK6r4feWPu0eJF/Xj9TVG2udHQ5t7i60t+PuM8Sj/ANkoASe404zsNQ0ma1nUkMwj+YHHPKfN+lXrC/dWxpfiO4jb/nlJIJP/AB1/m/Wq897eN4TWRdWF3/p8+yOZUcEkspc8ZPHHoPTgVeuWsJ1Kan4UjYf37GUH/wAdO3+RoAsS32oSZ/tDS9K1MHqwUxSEfU5/mKzvseh3l+0cem6lpU620k22IGQuwI24Kk/Lk8ksO3SgWvh8vix8QXukyHOIrtCq/hnC/oatwaN4kiunu7O50/Ut1s8CFXUEhmHqUHSgCnotrd39uJNN8QW0jA48i5I3HHU469c4y3QVZuLfxBboVvtEFzHjlrdtwPHpyPzIrIihextxb694fnikErHe0auPmYkYPU9e2auWV5aRlRp+uXdk3G2Npjj2+WQH9KSArR3GjrIT5Vzpk3cxhosHHcocfnWzp+p6tGN2meIftCf3ZlWUfTK4P51I2oayyAXSaZq0eOPPh2MR/vfMP0FU7qPQLhi+oeHr6yk/57WjCUD6YyR+Qpgaug3199m+2zXNvpi3V7PHeXsD7ZHUBztORgAbODywzx1NaSrHqOmRyOJtM8Lh9scUat9q1Ns9FH3trHJJ6t1PGawPDFrpDSwtHLc63Ct3J9n02UldsnJWSQn5cZD8EbgOeeRXUXNzePrQt7ZE1TxHIuMgEW2nxH/0EYxx95vpgVS2EN1K8hsxYR3lrGJSwTSNCtyuFbsW7FvVjwvbJ5LdKWWS+TUJGi1LxFhhhlb7LpIyQRg8mTjHqcdhzWZr1nZQ6FeOka6tMJYzqGrzfLvYSKPLgxyFBOMjgAEcnpLplvLPo7G5mOmeGWuJXDxE/aL4O7bYowOQMdepPT1p9QEvtXC3FxY6PeqJ3VpL/WblgN5XgpET8rPzgKPlXgd81fLabY6CV/faXoA5kaXIutSc93/iwf7v3mz2HBp+IXu4DpEEenLFbYljtNItog7xIY8b2IBJbJGccDpk9au6fY3dpeW73xh1PxFFCqxwZzaaYuB8zf3nOB7nHGBzR1AbJbve/Zp9fsWW3cA6Z4fj4aXHR58cKo446D3PBxPDNxdyXcUWkW8mq6jHDJAonk3x2TeaV5Yj5UCr0HJ+prcSW4u7q8tdEvA9wBnVNcucGODH8K9iw5IUfKvfvSp/Zun6E4gdtN0JVH2m6cbLnU29SR8wViT0+Zs8YHUsBT1S3jt9C1trSSLVbp7WT+0tVuU3RkKpPkQr0wOnHAz3PAh0aNr7SbiSNzovhcyqS8a4nujsRTFEozjLKQSMk5+tXp7f7dDbya3Zy22nEr/ZmhwELLdbeQ0oHCoOOOgHWrOo3l42rRqYE1XxFIv+jWsWRb2KHjcT/CMdWPzN0GBxRYBl/cWtnaWkd1Y/ZrUOF03QrcAvK+eGcD7zZ5/ur1OTTYLGWPWjqGqWtrfeJnC+RboWMGmxDJXzSOGbJJ6ZJPHAyJNPt2tLq6ktr1bzVWyt/rUgHl2qjrFADxkD8B1bJ+WscavZ33mWWmXj2miRXCpqF+r7rm5dv7g+8244Bfk88cUAaiy3VzqFza6TcLcX3/MU1qcDyrYDkqO2R2QcDqec0Wy2Fhosq29zLaaNkvd6nM2LrUWJ5O4chCemOSOFwOSt5LZWOmW0NxZmz0sOF0/Rol3S3MnYyD+JiedvQdWJPTN0i+udT1qO8v7MXmoRtItrpzErDp0ikDM2fvttOcjJHTHIwXAuvCL61tZ9WtZbXRT8un6JEm2e9x0Mg/hTHOOAOpNP1XUZbW+t43t01LXXQ/2fpVsQIrVQO3pxwXPJ6AAU7zry41W4s9JmW91hh/xMNVnX9xZr12jsMdkH1bJzWNr8ek2elWU0du9xp66hE13qk+7z75zkFl287OT7EcAY5oYGxoqYla9sryPUNYliH2rVpE/c2aEZ8uFT356durehzZtUtJo5bPTrySx0r793qWd1xeEttbyc8ueuWHp8o4qTTrKaXQLCPX1a30bywttp9uSZ9Sc/MM46Jg9PxJApviQatNq9vaJZQz3M9hJDb2Nsi+XZKWUJlsZx1y3A9MYzR0A0L6awsdIhjurR7DSEIW00qMbprx+xkA5Zjx8v4sewh1Oxlu90niK1W81CSItZaPHIRFZrg4lmcfxe/qMKCat2dtNb6pNOlxFqPiDbsuL5xm301TyY4l7t7fixHQ0J5Jr7S9Sj0G8FnYRqzX2t3LZM8mOVRv4j0G7oM4UdKAPtj4W3kmo/DPwxqE01xPJc6RayvLOwaR2aJSSxAAJOeTgV0lc38Lbi3u/hr4ZubSzFnby6TbNFbiQOIlMS4XcOuOme9dJXGaBRRRQAUUUUAFFFFABRRRQAUj42Nu4GOaWkbJU464oA/OeTTtSXVtVbw/LBqmmLfSfZ2kOyVozgqWGeDt25GDzWdfuqtjWvD80Lf32iDduxOG/Ki+ht9L8RavY6rFc6dqEF/IkpQum1gcHLJx1B61o2GoakE/4l3iAXUf8AcnVZh+JXB/OuhbEFKzvLWNgNP127s37RvMcf98yZ/StSS/1hlxdxaXqsfbz4djfn8w/QVFPciZSup+GbK6U5y9nJ5bH32nb/ADNUja+GASYb7U9DkOeJkIjB+owp/M0wIdSg06XTL3UJNGmtZUudglhlVkhUJuIwcsxJB54Az7VZsrG2mCLpfi6NpcDMNzwc9+Gyf5U86Bq91pVxbafrmm6hbyO8n+sCs5KbQOFxnn+8O3Wor77fEgGseHZSn95VEij/AL6AH5E0AWpLLxRaj97psF9H3a3fqPoM/wAhWXbz6XFrcEuo6VLaL5cqyhosbmKjAO3k8ButLaXWlxlTZ6hdaa3GAJGjX8myprag1PXFiXZf2epQ9QLmEHP/AAJeP0oAyvD19dxrN/ZmtGFjJ/qWCyA/IoBIOG6e9aU95dSAjUdD0zUB3eE+TIfz/wDiqr3P9k3Bb+0vCflFiS0lgylc45IXj/0GoUs9FZtmm+KLiwl5xDegrz/wLj8loAGtvCxcuYdW0STuwUlOv95f6tVi20y+mG7RvElhqSf3ZCN3X2/q1SPpvia3XfCllqUfODE+1j/n/drLvJLdZQNW0Ke3l7OYsnrxgjDfpQBNqtj4kg8M3tvLo0jKbkzNJA2/hkYHAXPAJ9elVYLjR1bdDJc6W/fYzxAHHfHyVbsb2NHC6b4gurd+0Uku7/x2TmtKS/1ZgPttnpWqL/eeMxSfn839KAI7XUdY8n/RNZhv4f7lzEsin8Vx/I0yWa2klSTUvC0TshJElhPsPPX5cr1/Gq88PhyZi93o2paXL3ltz5ijjrldxH6U2O1WW4ig0PxRFcM+8lLohVjCrn5i2SPTqOvbBoAWa38OyXUstrrV9oskrlvKuVZUBPXk4B/X8atLpfiFUElnd6fqkXYqwDHn1+X+RqnaS69NBI7aMbmNDh/L4IOAQNo3diD1qp52kLMfNsrjTpx1ZEaM9e5jP86ALF8ZVIXWvDsyf7ZjDj8CQD+WabZ3ljGV+wazd2DcbUaZgPb5ZMj8qvafqF8o/wCJZ4iade8c22YfjjDfmalmupJcjUvDunXoP3ntn8pz74OP/QqANCDUNY/sa5aaSz1Mb0VVnj2hlIOQSMg9u1Y10mh3RLal4bvLWTnM1o4lH1xyf/HajI0uPw3qE1rb32mr9uRSFB+UKjHqD8x+8OuOmT1NWLbS9VkiEml65p+pJj7rMCenTIx/OkgIYbLTpX2aT4tMUmTiC8yD1/28n9KlntvElnNHC9nb6h5oYp9mJ3MF5Y4GTwPYVDfDVIIyureHZJIh1aMCRf14/WodGudJi1mFo5Lmxi+zzBlV5IvmyvA2n69KYFVb7R7hhLPp8kEhx+8jTnPb5k+b9K0tOv5FIGleI51PaKSQS/o3zfrUXhi/1caYfIurS5g8zHlXMO4EAAfeB9AByDVq4bT7hQuqeFE/66WMoIH/AAE4/kaSAnmvb+TP9oaRpWpDHLqDDIf5/wDoQqjNb+GHYvLZaro0vOZI1Lp9dy5P6ikjtNA3BbHxFeaXIekV4pUZx0+bA/Q1b/szxJCnmW0lhqkeMgxuFY8evH8jTAzJVureGS40/Xbe8hWcxrHKwMhTZu8zb128MB82Sccc1dni8QQR/wCnaCZ4iMkwnd+Y5A/Os3VVvI/D13Y3Wl3FvL9qe4LmN8EMG4zt7ZHOee1WrO8to3xp+vXdm+eI3mPr/dlB/SkBWiuNGV8otzpknrHuiA+pQ7fzrb8M317J4ktY4dce8txazMQ+yTjKDGRjn3Oac9/rDKBeQ6Xqqf8ATaLy3/P5h/KjRl0V9btZZfD13Y3Ib5ZInEkecHrycD8BQ9gMjR7iC40wpqGgpqEe8r50MgSQ4AHKkjJ465Oal+y+GQf9H1TUtEkOfluEKoD9eF/nT7bTbB5ZF8P+KIYw7l1tbhQpXPbBBP5AVYms/E1qn7zTYb6Pu1u3JGPQbs/pTAF0vXdvmabqWnarF2+YBj+I2j+dU9QN1EuNa8Oy7f74QSL19WA/Sq0kuliY/a9NuLCfnLLGVb35j5/OtHT9QulONL8SSv8A9M5WWYfiDhv1pAY4uLWPwlP9jeeCZbyRg3zgRxljjGflB5A9cGuiGoa0YgHuLDVYey3UA5H+8Mj9KWXULySJ4dS0LStQjf77RgRuff5h1H+9Wc1r4XLbvL1bQ5OOdpKfiy/1amBLcjR7n/kJ+F5oG/562UgkA47L1/8AHaZa2Wj/AG5ZNM8UyWc2xo/JvVZWwcZXkg447CpbbTL6VN2jeI7DU0wPlkI3f5+rVHeLrFuBFqmgmZCDzEQ4YAZPB4/WgCSPRNf0qNo7KK11O23s6tG+1jnn69c/w1n3clms2NU0S4tZv75h+br2K4b9KZBc6OjFoZbnTHyclGeIA/h8lbVrqOseV/ousQX8P9y5iWQH8Ux/I0aAUrC+2OF0zxFcxP2iklD/APjr/N+tX5b7U3x9v0/StUH98oYpPz55/EVBcS2lwNuqeFYJB3exlA7/AN07f5Gqq2nh3IFnrl/o8nGI7pCq/TnC/oaAJ2TwtJbTQX2h6lprS8mWJ2kCHrkFSwxx3FFvp5n40TxXa3R/55XBG4cdOcn9RTGt9Zt7I3kN/puoWokeMMHAZiilmIxjsD2PSq+oO6DGt+Hpk/2zGHXp2JwfyoAu3Fv4jtlIutFW7j7tbtuyPoN386yxNo6THdb3OnTA8mNWjI57mM4/Op7W8so2H2HWruwbsjTED/vmTI/KtOC71O71Vba7kstR22c0kbXEHygZUEkA8sOx4xzQBHYahqIT/iW+IftMfdJgswx9Rg/nTp7kzcap4bsLsHq9pJ5bH8Dj+ZrH0hdGurANqej3/mK5UXFsfMxt4x3bqCScZ5NXray06Rwmk+LTG/GILvhuvo2T+QFFwGG18Lj/AFV1qmhSHtKjCMHHqMKfxJq1DpesNH5ml6zp2qxdgSNx446bR+ppXsfFFsMtZW2oR/3rd8Ej6DJP5Csq4l08T/8AEw0m4sp/7/lENnHqnzfpQBueH7fWyq6ZME0hILqa5k1GRsogw28LngkLJxyenIGK6Af2dY6G6I0th4f3bpZJC32rUnPdj97DHoOrew68j4buLM2tltkudSmTU5XisPML7uJNrbT3zt+Zua7GG1ul1ZLrUlg1DxEvzQWoJa10tD0Zz/E+PxJ6YHIqOwmRNDJctY3msW00Fujh9L0GHCyTbfuvN2VRwdp4HGcngzXV1dHWI7eGOPU/EciHyrdCRbWEZHU/3V6DP3m9hwM7VtWktWn/ALNae7maZItV1sxeYttlsYAHUgkAKOFzzk5qXSprS38PXCtK2naXFNIt9eNIftOoSBiDk/eUH0+8c4GB1dwLem232Se4ms74XGplWTUddkUbIgDlooAeABjr0GOcniqsZj1DTm+zTy6T4YUnzr/J+0ag542xfxHcerdT2qjrbX11Hp4vdLe10i4im+waapVXYomUknUkfJ32D8e1akmoTy3VmUgj1PXZ4A9nYQ/LBZRlRyf7oxjLHk9BgUALqNxaWOm2y3lg1vYxcadolsu+SZh0LgffbpxyB3JPTP0C/fWNRj1O4jt9V1B4hJYWyPm20/nDGXv5inb6k5AGO2rptu1reTy2t4l7rBXZf6xIMxWgHWKBTxkfkOrelc94csLq905r+TUJNJ0iJZYZL3Z+8u4nmLAxNjlmxjcMnnjk0dQNPU9Ru4xqX9is+pajDHu1PVGTctuo/hUDgkDJEY4HU5OaNKltrXSdRAkfTdLSbN9fTFlu73KqwDZ5ThgMDk9Bik8TiBPC0lk0J0uykiaHTdLQ4luJmGFaXHJbJB25wOrH0ls9Jks7xJtYgTUNdYrNBpwfNvaEKqCaQjI/h45J4wM84OoCtCL61t5dUtZrHRtwGn6NCAs9+RyC4H3U6HGcY5Y1k61Hf3PjVLcafaSapNb2rWyQRgR2qpMW2F+uNq8tjv2GK3GnvLjVLi10qVNQ1ggC/wBTmAENknXHoMDog78tmkso7Ox068bT72WDTZW8zUdYmkInvmHGEP8ACnYEfRf71FgJLC2ltr+aWO4ivtd5W71Rk/cWC94oQeCwH5dWPY4WkW97fPeXX9pS2egwXVwTq7y73uEYqGWMn+IspGRkenYVpmJNQ0+3lvYJ9O8PB9tnpsSbbjUiORkdVQ9cdxyxxU99dNb3VnFJZpcameNM0a1wIrZf7xxxwOrnpyF9wBty2n2Ojwwz2j2Oiq2LTTEUtPev1BkHVieuz8W9Av2e6fUbS/1qD7RqagyWGiK48q1BBHmznoSAfwPABNPsbWe31N5vOh1DxGAVnvCpNtpinny4x3f9e7Ed8fUdW2xrb6RNcwWN1dfZ73XzEZWeYg4C45Y5GMjgcAY4oA1mnvZtXms9Lkj1HX2T/S7yUEW9in93HRR6IOTjLGksI7OysrqTT754rZ1zqeuzNiW7x1EZ/hTr8w/4DnqKtrdWEXhS1a6h/s3RAAFtI2LzX8vfeRywJBwvfq3HFUdfn1Rb+CfWtL3BLX7ZZaWHTy4QjjJuAepxgAAHGeBwaLgaLRx6hp8bXkU2l+GeFtrOIYudTY84AHIQ/mckkgUviPUo9PtUl1CzE11HCx03RrMblgUD75xwSO7kYHbuTYnub2TWZLTTzHqviJ4/3sz8W+nxnt/sj/Z+82Oe1Mtorezs7+TTr4lXjY6nr05G6XA5SHPCqPXoO2T0APs34VWK6b8MvDGnpdRXa2+k20YmiIKSARL8ykdQexrpa4/4JRzQ/B7whHcQmGVdGtQyFdpX92vbtXYVxmgUUUUAFFFFABRRRQAUUUUAFI33T9KWg9KAPzjtr7UPtup4hsNQt/tz4W7BL9Bzv55/D1NMnTQbhg2oeG7yyf8A562jCVRx2xkj8hS6w2gX/ivXr6a7udFuJtSldhCr/ZwxbJw3pk8ZPSpIdL1Z0Emla3p+qRYH3iu4/lj+ZroV7EEFvY2MrbNH8XBH7QXnDdOmGyfyAqxLY+J7UEtY29/Hj71u+CR9BuJ/Kq1+upQxbdY8PSPH3ZAJF6e/H6mqltdaTGc2t7daY3osjRKDj0PyUwEml00Tt9u0q4spx1YRFW+uU+atDT7+dWxpfiSbP/POV1l/MN83600XmoP4f1SR9WW7RbssqSxo3mbIgQd3oAOgAHrmnSDTJYlj1Lwq2FAHm2cwfp3wcc9+lAFqW9vZM/2jo2l6iD9548wyH8//AIqs9LXw7calBAtjq2jyyh2Z41MgXavGNmWbkjgGljtNDZwun+JLrTZO0N4pUdenzYH5LV6y0fxJDqdtfQy6fqKwo6qUcLndjk5K56e1G4Gbottqd+kp0/WbWVomCmG4YFs7QSOmeCcZLdQas3UWu28bLqGgm4iAOWhIcEY9OR+tZstqNPllt9c0WZH8zKSmMNkbRyCDnsemat2V7DGwGm6/dWj/AMMbzZ7f3ZOfypAVYbjRkcmP7TpkmTkxl4gD3yV+X862LPUdWEf+ha5Hexf3LiNZR+a4/rUkt/qzri9ttL1ZMf8ALaLy3x9fmH8qo3MXh2dzJe6FqOny/wDPa2Pmjr6jcf0FMCPVFjuNDury70e0EiXxVpLeUphRHnaE4XGRk59z1oitPDqqiwaxqOjzYAK3MZVCf0X+dSR6TYX1jNY6b4wjdZJGl8m5UhyxUqQctnHPUqanktPE9qv+kaXDeJ3a2f8AoN364osA6PSteEfmWOoadqsWMghgGPHr8o/nVN7i6sdYtrnWfD86okcqbtm9CSFxywAHQj8aqNNpKz/6Rp9xp9xxlljKMD9Yzn8609O1G9X/AJBPiSR8f8s5SswH8m/WgDJ0a8tVRzDrFxYSGQ7Qs21cYHZsr7Vv/wBoa0Yws02n6rD2F1Bg/wDfQyP0ptze3NwzNquhafqLN96WFzFK31z/APFVRa28L5Zh/a2hyHPzFDsHP95ePzagCa5Gi3JB1LwxcW7D/lrZyCQDn06/+O1Hb2WlyOE0vxZJbvxiC8BU/TDf0UVNBpepSrv0jxDp+px/3XIz19sf+hVFeJrEKbdU8PvLH3aLEi/rx+tAFm58P683hW/sl+zXbtOLiIwsPnJVg/ceuRx7fTKvJLFLgjVNGntJ+cv5fPvhl+b9KuabcaUuiXj20k+mYlhyVJiCn58f7Pr7Vbt9R1nycW+rW+oQY+5dRK4I/wB5cfyNJWAp2F8ytjS/EdxG3aKSQSf+Ov8AN+tX21DUvMWS+0vSNUKnIZo/Lf8AUMD+dV7mSyuFK6p4VicHOXsZR+e07f5Gqkdpob30Vvp2s3+llxI7i6RlWMKM8LgBueOAe5pgSTw+GZpmmm0vU9FlbGXgTcgP1TOPzFSWumyT/wDIF8V2l6Bj91Pjd/U/mRUem23iS4tvtFsLW8QYyrMFbJAbAIIBwDjgdQagv2Kkf214fmjIP32jDgfQnB/IUAXLm38Q2qFbzRRdRY+ZrdtwPrxyPzIrMjn0dZCfJudMm/iMYaLBx3KHH51YsbyzjZRp+t3dk3G2NpiB/wB8yZ/StVtQ1pkAuV03VY8cefDsYj/eG4foKAIbDUtUVD/ZviAXMeMFJ1WUY9CVwfzzRNcLKpXUvDFjcqeC9nJ5bf8AfJ2/zNZmqQ6fcaLdag2jmznjvDGJY5AyhRGcoATnO5fvY6E4FWbWxtZsLpfi5BNjmC6BU578Pk/pRqA37L4YDfub7U9Dcn7syEJ19Rhf1NaWi2epRaxZfZdWs9Vt23OzJjcFUcnIx6gd+tQyWPii1Ul7C3vo/wC9bvgnn0G49PYVV0OSzHiy0+06W9nMYpVCvEAS/wAuDx7A9aT2ArC8lu7US32gySwcfvAm9eRn+IDsR0J60lrd6XGQbPUbrTW7ASNGvT0b5KPCt/eLaY0/XXhcOcQsVkXGBjg/N+ta8t5eSZ/tHRdL1EHq8eYZDx7/APxVCAcmoa2Ydv2yy1ODst1ADn/gS8f+O1Vuv7JueNT8KyRn/npZSBwP+AnH/oNQy2/hdmMj22q6JKerqpZBx13Jn/0KrFvpl3MpbRvE1jqA5wkpGfp6/wDj1PUDOuILePT5L3SdYuIgly0Ygn3jbGFJLEspUNkEbcDqOetaY03xRDGHWOy1FMDmF8N7/X/vmq19o2vyeHb3Tp9Ld9kr3geIB1cnIK/eI/iyOvAOcVShuNGSQmL7TpkmefLLRAc99vy0gH3ktsJQNW0Ke2lzw5iyc+xGG/Srfhy8hXxLbGy1i6jVbaXarzEnJ2/IN/IyOw54q3Z6jq/lf6HrcV9D3S4jWUEfVcfrmhrqJmB1LwvbzY6yWM5Q9OuMqf1NMChoN/eSaWBJp+n6lAGKKJ/lkAAC4DYIxx7VJcQ+G5nL3ejanpcnP723/eD813H+VM+y+G/Mc2usalosjsW2XSttBI9TgH6nJ96uJpfiBU8yxv8ATtVi7YYBj+Pyj+dGoENtp6TkjRfFsFw3aG5PPXvnLfqKfNa+JLVSLnSI7uPu1u2f0G79cVU1Fpo/l1rw9KFH8ewOvXsWA/SmWd5p8ZH2HV7vT2zwplZR17LJkflQBRuJrSLwvdQvZGyuftbs5dFRvLLnauQd3Vl46Vu2GoX4H/Er8RNOv/PObbMPxxhvzNWl1TX/ALMYZLmx1S1cYaO4ixvH1GQf++ao3A0W4OdS8M3Fs3/PWzcSAcdh1H4LQBYnupJlK6l4d0+9U5y9q/lOfwOP/QqqR2/hNZvMLaroj85LJ8mD7gYxnHekgstMkbZpXix7eTtBeAqenTDZ/RasS2fiS1lWMW9pqO9WZPIfDMqjJOBk8fSgCKw0O/ghZdC1vT9Tt9zMocjccnJzz1/4EabfLqkKbdW8PSSR92jAkXr7jH6mqD3WlzYmu9LlhZhuEqR5JHBBDJ82Dkc4q/YXzK4Gl+I7hG/55SSCTv6P8360tAKdrdaTHg2t3daY3GArvEv5H5DWxBqGteQBHqVrqVuR9y6hDAj/AHl4/SnS32oyf8hDS9K1Md3CmGQ/jz/MVQkt/DLvvm07VdHl/wCekQLqD/vLk4/EUwNLw3dXA8m+t7Wy0maS/mt5r2FhxGVfICFQBjyxhj+o4rYhZNQ0+Q2dxJpnhqOQ/ab87jcX7k8rF/Edx4LdT0Fc14ctdEYRx3WqNrVi19J9n05CRLNKASrMCfuE78k+3NdffXc66nbRNbpf6664stPgP7iyTpuPYADq55PQACqjsJlDxLGRoFvp9ug0qGSaOLStKjba8khcfPIR1bGTjoOpJPSfT9Kawv1mvVGo640klzBp7N/o+nmRiTJJgnJ9OpPQdyLGn2slrezyQ3Ud7rfK3urug8myXvFADxkfkOrehrROL6zl/s+7bTtARyb7V3bM12+cFYj1Yk8b/wAFHSmBXv7ObWPEEMOnXi3OoWpkk1TUpwRDGhQr5YOCF+9wg6YOTnJq7aR6bp2jSrYXDafoyqDd6pI22e+x2VuoTsD1P8PqS7k0+x0eCG5s2sdGRttlpUa7prt+xkHVmPXb+LHsF+z3T6hb3muW6Xeq7fMstGVx5Nmp6Sznu3/1woPYAheFdQs7aXVLWWy0EgLYaRCu241A9RvX+FO+PxY1Yv7qaG8toms477WNn/Eu0q2wIbNOm49gB0LkeygDNNe4vrjVbiz0iWPUdeZP9M1Cfi3sl/u+wz0QZPGWzWH4VvPJjmL3TafHc27zanqEkweS48uTYTG/8CtkY9gMAE5ouBv2FrNa6hPLHdRahrxXZd6k4zb6eveOFehYf/XY9jVif7dbXUelXj2GjRtu1DW5STJcN0KxE/ebtu6Doo6VQ8R+dd+Ebi5/5AmiJATp9psIl1BgN3zKORGQOR1PJPFSWeoCO6kt2tzqF/HOv9l6VbZEUO+JGLAHO0AsfmPTnGOaLgaN3Jp9ho8aTWr6doivi301VzPfSHoZB1Yk/wAH4t6DH1K61L+30k17S3863a3msdN3KbZUkfyw0zf3wxyAAcY6Vu2lrcW+pyytNDqXiHpLdlc22lqR9yMd3x26nqSB1xDpaazqt7eWepmPRoUjj1LVJpPnllR95KN0YjCrkYA4A6UMDZluL2bWZLXT2TUtfcbbq8cYt7CM84/2QOydSeWNYHh+4e2vJz/aiRRyzXUN/qyz7nuljKspXIxHwcfL2PHYjclOm2OiCNoX07QN/wAlqQftOoyE8GTudx/g6n+LA4qnZaNDHdDUdasTPe3Nw91p+hk48jO0B5SOAoCg9OM45PFDuBMqx6hpsUlxHLpvhgMUgtY1IudTY9AB1CHk+p6njNReKGvj/ZFrbRxx3/2mM6botu4VIo0yWLYIDHaDljgDoOeTfmubyTWja2ezU/EUiESSEEW2nx+n+yvTj7zdTSadDDZxXL2N8WkYH+0/EE2A0mOqQ54VQeM9BjjJ6AEOiaT/AGTcRRwyLqevQx7TJNzb6WrckADq/PQHJ7kDrQk06LWdXlmsNQ2WVrBImratc9J97LlVbGGICHgYC5ABq2oi1DTEZml0rwrnapTd9q1Jj/Cg+9hjkk/eb86saldQ2cVlHeWKjBC6ToVrg4YdC3ZmHr91e2TzRYBJW02x0RgUk0vQAclGz9p1Jz3f+LDdl6nvgcVDqNnJfwpJ4gtXVJIz/ZmhQNhuBxLMeigccHhfc8G1bW13Fqoubwwal4j2DbHnNppSnnn+8/8A48cdhzVO5mvbqLU7fw3cxyXKRs2pa3eN+7QgH5VOMFhzgD5VoA+z/g9qN1q3wq8L6lfTme5udLt5JZSoUuxQZOBwK6uuU+D8tjL8K/C8mmWklpZtpVv5UMmNyDYODjvXV5rjNAooooAKKKKACiiigAooooAKD0opM0AfnTqljqFr4n19dDji1fTV1KUxTI5DFSflz1JO0Anjv+FZM8tgJx/aGj3FnPkfN5RDA9uV+b9KmvzHYeKdetr+6vtLvotTmVwZHj2kEZBz8vXNadvqOteSBDqltqMH925hVwf+BLgfpXQtiCnp1/IrAaV4jnVu0Ukgl/Rvm/Wrk17qEn/IQ0nStSHd1BhkPH4/+hCoLh7C4G3VPCqf9dLGUED/AICcfyNV0tNAyEsfEN5pUnGIrxSo6dPmwP0NMAubXwpcRSpd6frGkNIDl4vnQH1yA3HtkZ59TU1tps8y/wDEl8U2V8R/yzmxn+p/NqZJb65bW091FPY6lbQSLEzocEswBA4x6jnbgetU7q4heNJdW0KZFZdyymIMCDyCCcN+QoA0LiHxBbqVvtD+0Rd2gbeOvpyP1rMin0ZZTtjudNlHUx7osc9yh2/nVm0vLaNwLDXbuzftG8x/9BlB/StGK81W61zTrW/TTNUjfzWX7RAV5C9yCfXtigBljqOqCP8A4l+vJeRd0nRZQfqVwfzzRcTxzgrqnhizuAfvPZS7GPHXadv8zWTpsWiTJImo6dfK8TrGt1ajf0Rckjlgc5P49avWtjZzME0fxcpbjEF3w30IbJ/QUagRm18Mj/j31LUtDk/uzoypnHthT+Zq3HpeubPM07U9O1WLt8wDH8RtH86SWz8T2qnzNNgvo8fet35Ix6DcT+QrLml0tZj9s024sJ+cusZVvfmM5/OgCe+mmRni1fQWYRuEZgBIqsRkD5gOcc464qO0u9MjI+x6pd6cey+ayL1/uvlfypyX6f8ACPX4h16cut47QxNODvKxEgkH5mx7nitJrm48tY77QdLvkVQoaE+S+B06/wDxVICRNQ1sxANdWOqQ9luoByP95cj/AMdqqV0zUNTtrTUPC7RGRXZmsplZjtA+4GwB17gVCbbwuX3mHVtEkyOQpKfiy/1arWm6VdPdxXuj+J7G/aJWVBKRkBhyeh54HUnvT1AytGgtZ0eOLxKLG5R9qxTk7X+UHIDZwATjp2zxmtaTTvE9uC0cNnqMXZoX2kj+f/jtU5NO1fSVuLe+0Y3tt5pYSwkSKy4HJGMDp3IqpDcaOjFopLrS3yclGeIA/h8lIB97JaJL/wATbRJ7WX++YuevYjDfpVqwvgjhdM8RXMLdopJd/f8AuyfN+tXLXUdY8r/RNZhvof7lzEsin8Vx/I0yeW1nG3U/CtvIP79lKB3/ALp2/wBaYEOpT30nhnULq8FrcOuohmbYUZtsTfeIzxwMD681G1t4bYKbnS9V0uUAAyw/vRnHXcu4/qKtfYfDt14fvbWHVL7So2miZhdx4VG2soHIUYYZBwe1CaX4hWMSWd5p+qxYHKsAx/Hj+RpLcCK30/7QT/Yfiu2uT2huD8w46HOT+oqWKHxNp+qwXc2kfaljilQNbEsCSFIyF3H+GqN+0qjbrfh2ZP8AbMYcdOcE4P5ZptpeWMZH2HWbuwbsjTFR/wB8yZH5UwKVo9hDPOl9FeWN4JDubbJEwGB1xgj8a3LDUdQC/wDEt8Q/aE7pMFmH5jB/M1YOoa0UAmbTdUi7C5h2n/voZH6VTuV0O5bdqHhq7tX/AOeto4lHX05P/jooAnmuWm41Pw3YXYP3ntH8tj+Bx/M1SNr4X3ZjudU0KQ44kQiMHHqMA/iTT4LLTpHCaT4taJ+0F5kHr6Nk/kBVlrDxRbj5rO1v4/70D4J/Dkn8hQBCfD19e6Lc2una9Y38Dv50ahwCzlSDk475Pfrio78ajChXWPD0jx85dAJE/wDHgB+tUprjTftBXUNKms7kdSI8ODj1T5untV/T7+VWxpfiOdW7RSSCXH4N8360tAKdvdaTE3+jX13pjZPAkeJQfo3yV0mg3+sNfWyHVIb62LjPmwgsPcMpxn8KpzXt/Jn+0NI0rUh/fUGGQj8c/wDoVR6Nb6LL4msfs2mXumXALysCNyvtHAyue5HU/wA6HsBHdNpt0xbVfCu1mOWksZAwz67eP/QagjtNCJCad4lutOkOMQ3qlfww3H5LTdFs9QvYS1jrttI6kAwXDAt0BPv1OOW7VYuYfEFuhW+0P7RF3aA7x+XI/M0wJf7M8TQoHh+w6nHjhon2kjH+ei1m6hJCkm3WdBmgcfxmIH8jw35Coo7jR1fKrc6ZL3KbosHHcodv51sWWo6qI/8AQNeS8i/uXCLKv0yuD+eaNAKNneQxuBp+v3Vq/aOSbd/47Jk/lWnJf6u4H2210rVV9ZYjG/5/N/SsfWfLuNBub+50y2VxqDK0sEhUnETApswF2ZUHrk1Klp4bQAQ6rqWjyY5FxGVQnPJ4wv8AOgCWaLw7M2680LUdNk4/e2580D8RuP8AKmW9nDLcxQ6L4rhl3KzFLxguwKOh3ZOSSPSrUel65t8zT9S07VYu3zAMefUbR/OoojqFrrEFzqmgT4WGSMbE3rubaQckAfwn1oAitG8QTWpmGlLewdC0JwTwD935vUcHFU3m0lZSbiwudPnycsiMjA9+Yz/OodAkgs4WhOoXelXKyEeWZDGBxx8rfKeK6IahrTQgPcWGqw44W6gHI/3hkf8AjtJAVtP1C9Gf7L8RvIP+ecpWYf0b9anmu7iXK6joGm3oPV7dvKc8+hx/6FVa6Gj3P/IS8LzQtz+9spBIB9FPP/jtRx2ekySFdM8VS2khJxBeAr3/ANv/AOJp6gUbq20hNKl1K0+36Y4vWjClcRqiqflJU5L7lPc9fatS10vU5Iw+k+INP1NMD5WIz/T9Wpt14d8RPoVzZR/ZLtBK90jRSqC7k8gdzwzHGB0HWqN1JaecP7U0S4tZsjDmH5gfYjDfpS2AuXqavBEV1Xw+8sX8TRYkXpz14/Wqejz6SNbRkNxYw/ZpdwUvEPM+UgfKcYxnjpxVnT74I4Gl+IrmFu0Ukof8Nr/N+tX5r3UZAP7Q0zR9XUd5Itjnj3DD9RTAzfCuo6wdH/0a+trmHeymK5i8wHGADuB9B6VcuJLG4G3VPCkbD+/YyjHX+6dv8jVaa38MSOzzaRqWjSHPz243oPoVyQPyqa30/wA8/wDEk8WW10Rn91cEZHtzk/qKNQIEtPD+8LZeIL3SXPSK7QqvXoM4X9DVxdL8RxxiS1n0/VI+MFGAYj68foDTJ7fxHbqVutGW6j7tbtkdfT5v1IrLSfR1lO62uNNmHUorRkfUxnH50AbPhi31y6jGmwWy6fdwX8l1Jcz5McIwxbqBkgSKevccV01qtjZaXc/YruW30pzvvtWmci4v2/2T1VOwI5PRf71cfpWoQHRrVrm/udQhXV2/0NGEhmX5wCVAyxPy8njmuvNvcSX8F1rlslzqgPmWGjK+YbReglnI4J//AFAE1URMytfa5m0GC9lji0vQo5UW10yQFJdQXIyWxyidWx3AyetT2OoKsyWscLahqMFzLb6Xpkb5jtkViA5J6ADje3IHA71PqkL6xeXGjxM+panc7U1K/GFisIchiBnhcAcIOSeWqzZpZ2VhcnT7oW1kxZ9Q1tsJLdnPIjP8K543fguT81PqBiazbtba1avPqX23VpUube/lWINbW4MLMIo93Rlx1HPc9qtaHPJqWiIbC5fTdM8pX1TW5T88sm0BljLcs2eN3bgDtUrWtnqlvZXmo2TWfh2Bm/s+0VD9qvpSCAQvUKQWPqc5JHUXdRu3iuLRLmzW51Ag/wBmaLbEbIQP4iemR3c8Dnb6ksBHdSafYaJHHcW8mn6FGQILEAtcXz9jIOrE/wBz/vr0FLS9BisXt7jWrFL7U5C9xY6V0FsHkL5nPQBSQO/I4yeK0bK1uYNUa4eaDUvEgXbLOQTa6Wp52IO7/qcZJA61YLgXz31pomoC3tofn1bXZ2DNn0TPVsZwfur2oAdqn2rUrq80m1K6trlzAYry4J2Q2ELcED+7wSQv3jjJ7VNYQafp9ndDRrrybPb/AKfrkuBLMqjG2NuygDG/p6ZPIZcPpmn6Ftkjk0vw+p4hbP2nUXPeT+I7v7vU98Dio1B1CWK61y08xw3/ABL/AA+hxtK/8tLjsAOODwBjGScEAb5ceoacvnpPpPhgNsht41IutUY/wqPvBSfxbknirOpXYt2s1urIPc5A0rQ7XBVCOjNjgkdS54Xtk8lbq5vpNYNtZrHq3iN0AZsbbfT4z6/3V9vvN34xXOXsi6XqeoNa619s3JbyXGpSR4cOJgj+S/QIAxHAx29aGwOktbW5h1Yz3LQaj4kH8eCbTSkI6AfxPj8T7DmqsV0by5u7PRr9URD5mra7cMPlA6hOzN2GPlWhBHqGnBlabS/C6SbQyqftOpuT91Afmwx6n7zc9qwrW6W31eC2+w3UyW+oXCWmkKyv5W5VZMgcD5iPmJIGO5FFwOjb+zrHQjH+90/w+Gy28n7VqUh7v/Fhj/D1bvgcHN12O8uDpNxrMdvbWM1wsdvoMnys8R+USSlTxjIwvQZA69dWC1uU1VLm+WDUPEijdHDktaaUrdCf7z4/E9sDmqk9vHrF1JZWlw7iKdZ9V12UjZE0Z3BATwSGAG0YCjPehgM0jU7m8+yrZr/a3iGSJkjSR/3NjErFcsf4QQo/2m+lZWr503UrmXT9Ymub19NnN5qDRKUeWNlO2En7oBOPl4HHfOOgj/szT9CdIWbTNAHzT3JytxqLHucfMFJzwOWzxgdWLbx3E9rqetaWYoPJMWkaPENs8gJUlpB0VcKvHQA8n1LARx+XqGmExyTaR4YHD3S5+0ai5PKx/wAR3c5b7zHpUus3dnp2lwf2hZi1s4lxp2iwYJYjo0mOGboTn5V6kk81Ne3V3/ascSQxar4haP8A0e0jO23sYzxk/wB0erH5mxxgcUljbfZpbt7W9S81N4ymo6zKAY7dQPmigU8cc+w75PFMD6++EWnyaH8MfDWkXE8U8trpsMbyREFGO0HggkEc9QeetdaHzXlnwMvZv+FT+F0nV0kGmxAq4IOMcdeemK9Et591cRoaINGahRs1IDQA/NGabSigB1FJSigAooNJQAUmeaazVC8gBHNAH543Oo3l14g12a70yx1TOoSKzzORMcHI+bB9Seo5qrNB4ZlfzJ9L1XSJf+ekI8xev95cn9RVrxFNoWqeM9fvLbUv+EdaW/lKwbmMe7OWOWO30AH/ANYUDS/Eca+ZaXOn6pF2KOAx/Hjt7GuhbEEVrpzz/wDIF8V2l5j/AJZTkbv6n9RSz2/iK2QreaKLqLu1u24H145H5kVT1BmRguteHpoznhzGHHXsSAfyosryzjK/2frV3YtxtjaYgf8AfMmf0pgZd1daXBpOpxzWb2V684aHcgVlQoOBg9CQeBwa6LTdQ1MQL/Zuvi4j2j93MqyqOOny4NWl1TXVjxM2napERgi4h2lh9fmHf0qhPHoE3N/4bvLN8Y820YSgcdupH5CgCxPcCZSupeGbG6XnL2knlsfwO3+ZqnDa+Fo7yK4ivNT0OVNwAljYIAeuCu0f+PU6CxsZm26R4tCPziC74I/Bsn9BUtzb+JLJ40ksre/ErFY/szHc5wTwo3HoCeg6UAMstC1SDzZNG1bTNTt5JN6gfKcYA/vegHc1Hf8A26JNuseHZGTu6qJEH4sAPyJrPjvdFuG86Swkgk/56Rpz145j+b88VqadfzqQNK8STZH/ACzlcS/mG+b9aWgFK1utLjwbPULrTW7ASNGvT0b5K2E1DWjDj7bZapB2W6gByP8AeXj/AMdolvb18/2ho+l6jnq8eYZDxz1/+KqhJbeF2YvJa6tosvd0UsgOP7y5/wDQhTAtvNpUkM0Op+EcJLne9nLkZxjcACpzz/dqpFZ6KzBNO8UXFjJ2hvFK9/RuPyWoXS5jikuNN8QWl3brOsKCd1DvlclgOpVehO7PXjirLjXFtVkvtAeaF1DZj+bg9MryB9M0AWW03xNAA0S2WpR/3on2k8/r/wB81l3klusoGraFPby54cxZOfYjDfpUcNxoyPmP7Tpkncxloh17lfl6+ta2k32pS69pkNtri3kRErKJ40mUELjJ243cE9aAKljfRoyjTPEF1bP/AAxPLu/8dk5/KtGS/wBVYf6bZ6Vqq46yRmJyPr839KydNltJkulvvDy3sfnBRJBIFcAIOq5AJ5J79al+y+G93+i6tqOiSHolwhVAcfgv86FcB88PhuZi93oup6XJz+9tz5qj8RuP8qfBp8c7Y0XxbBM3P7m5PPX3y36ipk0vXgnmWGoadqkX8OGAY+nPyj+dUdQNxGNuteHZgo/j2B1/NgP0oA0N+rWek36XtlFcFbiKIGE8O2GJA69AQfxrFS40cyBns59PlODvjVkPscxn+dTW0lk3g3WRayTRiO9LKDvGw+W2OG4HP9PatZL7WhCiPNp2qQKAFW5gwcezDI/SkgINP1C+Uf8AEr8RtMv/ADzm2zD8cYb8zTjJLf6va2mo6Lp9zvSVj9mcwGXCgfM2MrgtnjPaorkaLckHUvDNxbsP+WtnIJAPoOo/75plpY6UbyKTSfFklpOgKrFeKwYBgMgbjkHgdBTAz9Lt9BaFzcX19pcqsFWRYyIz8q5LFcDJOe/TFa8Ol6pIhk0rXtP1ROcK5Gf0x/M0yPRfEWliRLaK11W3Lb1khYqzfKO3J7en41n3clis5/tPRp7SYfx+V834Ffm/SlsBcvV1SFNureHpJI+7RgSL19+P1qnbXOkxkG2urrTG4xtd4l/I/IauWF8yNjTPEdxG3/POSQSd/wC6/wA361elvtSkP/Ew0zStTHd9pik/M5/mKYGZfXF6/hi5nbU0u40v2dFliR8sIW+fP07Dj2NWZv7OlhWHUvCoKqoXzLKYNwBjO04/kajurfwrdRNHe6Vq2lMxB8yImRQcY6jcMY+lSWunST/8gXxVaXg7RXBG7p0PU/qKAIUtNALbbHxFeaXIc4iu1KjP/AsD9DWpoela7Dr9ndNcWV/aAPG0kTAMobHOOM/d9PzqldQeIbVCt5oou4sctbncCPpyPzNReHJdJ/4SC0EdrNZXHnAYVCgJ9DsO0/jSewIoy266e8lvreiSh/M3CUxKw5Axg5z+Was2N5bRso07XrqzbtG8xx/3zID+lXrLUdTCn+zvEAuY+cpOqzD81wfzzSzXAmUpqfhmxuVPV7OTy2P/AAE7f5mmBK9/rDKBeRaXqyf9Notj/gfmH8qozx+H523X3h+/sJP+etq3mgcdRjJH5Coxa+GAw8i+1PQ3JHyzIQn5jC/mTVuLS9aZBJpmr6dqsWBjLDcfxG0fqaAKy6PpmoWk1jp/ixdjN5i204Ktv2kHOST3/u1Zms/E1quZNNhvo+fmt35x9BuqlfyXMcbrrGglo0bY7jbIitjOMtgA4PTNQ2t3pcZzZ6jdaa3oJWjXP0b5aWgDZJdLWYm6024sJx1ZYyjdfWM5/OtHTtQu0P8AxKvEkrY/5Zyssv55w361aTUNbMW37ZZanB/duoAc/wDAl4/Sqwh0/UtVt7a+8NGH91LITZzId5UDaBuwF5Oeg7e9MCzPfXkzFtU0XTdRZvvyxMYpDx7/APxVZzW3hcsWMeraHKf4tpKA4/vL/Vqq6JbWksIRfEzafcgqFhnyARtB/i46kjgdq1jpvieBN0aWWpx8YaF9rEf1/wC+aNwGQaZfzJv0bxHYaknZJCN3Tpx/VqjvI9agjZdS0Bpoh1aEh1I+h4/WqV7JbLJjV9Dntpf75iyenOCMN+QqzZXyI+3TfEN1bv2jkl3f+Oyc0AVILjR42zDJc6Y/+wzxDr7fJWza6hrHlf6LrMN/B/cuYlkBH1TH8jVLUbu4fwxdXt9Fa3Uo1Jh5gjKyEhGXO4k8cAhemQKWWDw3IQ13o+qabKMDzoD5o69SV3H+VAE88tpcLt1TwrBIO8ljKB+O07f5GqsFnoEl5Hb2Or6lpDsjNtuIm2qVAwuOAc57A9KmtdPSfjRfFsFweMQ3J+b8c5P6irFnZeJ7PVIrqXS47vbC8O63fj5sHPG4/wAPt1oAqaVba9d2CXljPZ6hGRyhYBwcA4JBAzz2z9ag1F3j41vw9MgH8ZjDr+BIB/Ks3SvsNrGY9QtbvT7wOSWCvG6gjjJXkYHrXQWGoagB/wASvxE0y/8APObbMPpxhvzNJAUbS8somAsdau7Bs8I0xUdf7sgI/KtY6hrTIBcNpuqxdhcQ7W/76GR+gqOe6kmBXUvDun3o7vbP5Tn8Dj/0KqRtvC+SY5NV0OQ/30byxz6rx+ZNMDV8MXjRsl5Y6XHp95NqD2wnaQSwwgqQdqZHI2k7sDqRyDWxFI19b3SaTfG00uN86nrszZeVu4jP8Tdtw4HQDpXO6Fp1g1m0ep6q+oaQb9vLitsGW5lxkYC8gElhnJH0BzXU6lefZ5rNbmzEt6SBpeiWpBSL0ZscZHJLngdueTS2EMnOnWOipFJbvp2gh/3Vlgm41CQ9DJ3O4/wdT/FgcVFBnUHtNS1aAXEzEvpmhI2EiA4EtwexHPB4HQAniqfiO1+y2l3f6i51LX7QCd5oHKwaWoIOxPVyO3U5ycCjQZLy8TVEsJjZ2f22V7/XLhgT5eeFRj95u2ei0+oF7UNSuItWa3tWTU/EckbebKR+4sogMkAZ4AH8I+Zsc9hUmmJbW1pPNp+oHZIu7UfEEuFecd1hJ4VB03dB0GTyMbxEtnY2mjrBZLaaMLmRUM6lrm6d43/eP3GSAQDyepx0q/p9hdix0v8A4Sa38+WOBVsdCjYHeVAHnTn0788DPc8EvqA5Vi1LTEaUTaV4W+5EkYIutTY9kH3gp5OerZye9YWjXi2t1p9pLb3OotBHcQWOnKqllkjmAQMV4JUFvmbIHJHrXT3F1ePrItbURar4keM8ci20+M/+gr0/2mx6YFJpFra6bBcro9wiSvltV1x+jv1kEG7hRnJJ+6Pc9CwFHXbOVbLUptQKapr32Nyyo5FtpS7d2FI6ycfU47Dmq3h1tSvBqP8AZsy2drKIpLvWbhtwiUQqGVS3JcHdjPA49qvKsOo6Z8rS6V4VBwZQD9o1Nm/hQfeIbu33mzVrVLqG2gtReaeI0DAaZoVooJZs8M4HBbP/AAFfc80AMc6ZY6JJtEmmaBu3Sl8i51Jz3b+LB7L95vYcGu+mw3OoQ6tr2mtHIYxDpeiRsu6WNTu3TDGFXdg9QABg5zg24rW6j1VbnUVg1LxCAGhtxza6Up6Mx/if9T2wOaqTai0l3dWekXyy3O9V1bXJ8MlsDnA44yOgUfKuee9AFy7urttYjhjiTVPEUi7Y40BFvp8Z7/7Ix3+83sMAGmW62K3S2F4kt47u2p66wAVSfvJCD8vAAGegxzk8VGn9m2OizfZ5JLDQi2+5u5WP2rUnPcn7wU9B3boMDrnw3cGrS25v7WVNMSQx2GjW+A88keMeeB9xR1APGBz05LgWYmj1DTma3ml0vwwkhE138xuNRcnlY/4juPVurdqm1G4s9P061W8sTb2KHGm6HbruklYchnA++3fHRe+TUt7d3A1WCEQx6j4gdcWtlFxb2EeMZP8AdAHVjy3QYHFY2t28Vj5OoCd7/WIL6EXmrhzHFb7nCNDCOhADEH0xknPFDA1bNJpr631K+8jUtbZPMtbJXza6ajdHc/xPj8SemByK1zqbf2hd2elXi3OphN+qatMAyWqA4OFzzgk4ReBjnJzVXw6bi88OhTNJpOiJJKbzUmP7+7YyMAsXckjA3ck9BVPxZboklhawaRHZWj2FzFYWiR7pi2F2u5H8ZLdOcZOTk8K+gHQQjT7HSJjbXElho/3rzUpmxc6i3ru6hD6jk5+XHU9F4K8GzeL/ACZ9csm0/wAMoq/ZdLGUe6HZpQPup6J371a8E+CL7U7231vxWivNGAbTThzFan1b+/J79B2r2rRdNwB8tYzqX0RSRq6HEsMEUMMaxxRqFRFGFVRwAB2FdRZg4FUNOs9oHFbdtDtArIomiqwtNRcVIKAACloFLQAUUUUAJTHalY1DIeKAGSybRWZd3W0+vNT3bEA1gajI2fxoA+HNYtLyx8T+IYNNtDrFgNQlYTQ7skE4HG3rx/XoQayvO0dZSZLW506bJyyK0Z/ExnH51auJJLHxLrVvPqlzpl0moSqE80KDjH8LAqec1pnUNaaPbM+narF2FzBg/wDfQyP0roWxDK+n6hqAX/iW+IjcJ3SYLMPxxg/makmunmBXU/Dmn3YP3ntX8tz+Bx/M1XuF0S4bdqHhm6tn/wCeto4lA57Dk/8AjopkFlpskgTSfFrQv2gvMg9f9rJ/QUwKz2+hiwvb20XVdLe3nSMIASoUgZLFeMjJIGTnj1q7Z6drE9tHcaZq9hqCMgby3ZdwOOmRtGc+5pJtC8TrouqWiW1tem6kWVXgkQbmwB3YYGB6fzxWa0lgpjXUdIubO4CgF/KIbOPVfm/SkBev11KGMrrHh53i7sgEi/qAP1qtpF1pcev2LW9xdWEIMvm7XkiCnbxjsD1Hy1b0+/kVgNK8Rzo3aKSQS4/Bvm/Wrsl/qDMGv9J0nU8fxBfKkP5g5/PFMDN8P3+rLFdLby2txbiYKIbqEvwEXHzZz0PcGrNw2m3AA1TwrtPH7yxlDAf8BOP/AEGmXkfhm5uHuJ9O1LRJm6tBHmPPrlM4/MU+302afnRfFNnfAf8ALOcjd1/E/m1GoEEdnoRYJp/iS702TjEN6pX8PmwPyU1b/szxLDGJIGsdUj7GJ9rEY/D9FqOeDxBbptvtDFxF3aBtw/Lkfmay4rjR1kJWO50yXuU3RYPuUO386AI9Ymns9C1G21DRbqGa6uS5byidgCLjnGSM9+OlXrG9hjKiw1+6tZMf6t5s8/7smT+VX9P1PVkQnTfEAuo8fcnVZQRjoSuD+eabPPHMpTUvC9ncL3eyk2Mf+Anb/M0ATyX+sOB9st9L1VfWaIxv+fzf0qk0fhyS5Se+8P6jYSDq9uRKpz2P3uPwqI2vhnP+j6lqWhyc/LOhVOvthf51Zj07XPOgj03UbHWPPYrGqkbjgEnkbQOB780ARW+nWc1xM+heLInaV/MMF0qqQTxjAHA4GAAvAqaWz8T2q/v9LhvY+7W79ePQbv6VnS3ck0Z/tLQZXRSAWCb1BP8AvAdueM0Wl3pke02WqXWnMcbV81kX2+V8qfwo0Ajkm0pZz9q0+40+47siFGHHPMZz+daen6heL/yC/EbyD/nnKVmH07N+tWV1DWjCA1zY6rBjhbqAcj/eXI/8dqrd/wBk3Q/4mfheaI8/vbKQSAe4U8/+O0AaaXU82lX39p6Jpt8CY1YQgRmQEt1z0I/3u5rFNr4X6gatocnHJVinXuy8H8Wp8C2seh6rJperTpGt1DGFuNwaMdSTuBAyTjGB0qdLHxRHCky21pfIyhsRuAwz2OD1HstJAJbaXqMqh9I8Q2Gpx8cORux+GP1aoL/+1bVBHq+gl4zkboyHU8Enrx0HrVW8ktVmH9q6HPazf3zFyD7EYb9Km0e9hXxFp32LxBdW6qkpy8+TF8oHSQHGcnrTArW11oy/Pb3FzprHujvEoOPb5K2rfUdZ8nFvq1vqEH9y5iVwf+BLj+RrN0O6m8m5/wCJVpl/AZsAP8jgBF4VsH19RySe9SzQeG5WMlzpOqaTLzmWD94v1yu4/qKEBYuJLO4UrqnhWJh/fsZR69dp2/yNVktfDocLZ69faS/aK7QqvX3wv6GpYNP+0Mf7E8WW1yef3NwfmHtzk/qKfcW3iO1Ui50dbuPu1u2f0G7+dAEDw65b28t1Dc2Oo20U4t96kAu5XdxjGePQHoagvZPkVtZ8PzR5AIcxhhyOxOD+Qqm1xpsej3sD6c1rePcyPEGjCMF8o9MHOCeOK29O1DUFT/iWeIftEYH+rmCzDHocYP5mkBRsryzjYf2frd3Yt/CjTHHT+7Jn9K2dLvNSufE+lw6hNa30YEsiM0WxgQAM8ZyQGOOnPNV57ppgV1Pw3YXYP3ntH8tzx1wcfzNGhW/huPX7Oa2/tPTLjzNqwSR4jfOMrkDHYd/zoewGTYQ6HKkp1DS9R3CTatxB+82gBe3LZJ5PHersFjYzPt0fxcFfPEF3wev+1k/oKkt9D1CES/2DrFjqdsXLKJCA/IHHBA4x/eNQ3w1KJdur+HZHj/vIBIvX/aAH6mgC1JY+KLZcvYW18ndrd8E/gMn9BWTLNpon/wBO0q4sbjP3hEVYH6p8350ttdaTGR9lvrrTGzwBI8a9fQ/JWzDqOteSAuoWmpwdluoQ2R/vLx+lMDHnvFj8NXL2+sTmQXrNHC02eBE2Gwfm3Yx83WteS6uyvl32iaVqCAbd0WYZMfj/APFUySfTZkdNU8Iph12tJZSAjp125U/oaqLaaGzbdP8AElzpsh6Q3ilQDjp83H6GgAltvC7sZHttW0WU5y6qWT/vpc/+hVa03Tbpr1LrRfE9jf7Y5IwszAMu7HOcN0IHXNKdN8TQrvg+w6nH1Bjfax9PT/0Gs2/khSXbrGgzQODw7RA9+x4b9KAJlsNc02OW3vtDN1D5hbzIWEinOOemMfUiqkNxoyvmP7TpknGShaIA++35fzq1ZXkMbhdO1+6tX7RvNnv/AHZBn8q03v8AVmA+222l6qvrLEY3/A/N/SgCKz1HVvJ/0LW4r6H+5cxrKp/Fcfrmm3M1vcArqnha2mB6vZShSffadv8AWq88Ph2Y7rzQtR02T/nrbHzVHHqNxA/KnW1hDM23RfF0UjdoLr7w46HOT/KgCN7TwxLb3Fr/AGtqGlJMB+5uoFVAw4BztH04Pc9atx6X4gCeZZX+napF/ssAfz+Ufoap3k2tafE8l5YQ3Nsk32dpoSdvmbdwXjdzj1xVP7Ro/mB5rG4sZWGQ6IUJHrmM/wA6ALV+08fy614dlUZ+/sDr+BYD9M1HZ3mnxlfsOr3ennjahmZV9sLJkflV7T9QvF/5BfiN5R3jlKzD8ejfrUyvPqGqQ2upaTp1zmGZ2MDtAXIAALEDPBb1NAD/AO0NaaILLJp+qw44W5gwSP8AeGR+lVLldFuedS8M3Nu3/PWzkEgHHYdf/Haz9Lg8OtbBprjUdKnUhWkWM+WSFGSSvB5yeorTt9L1KRPM0fxBp+qR9lcjd09sfq1GrAghstLkfZpXix7eTnEF5lT+T5/QVak0/wAUW2WW1tNQj7NA+0kfTk/pVe+TVoIiNU8PvNF3aLEi4/Hj9aowXOjxnMFxdaY+T9x3iUHv/sUAaPhpdSunTS9N01YNXj1N7km5XakSDOS38XAdT054rrrCKCziu5NPv2YSZOpa/MwDyY6pD2VR03DgdsnpydlqWNBWTUdTe4sv7YxMiqu6VcMvVAC24YHuOOldPNbyXUlvPr9mVXIbTPD8bAF9vSSfHAUcHHQe54NREyIJFqWmRuwk0zwskoCx+WTcao2c7VU87WPUnlue2atajdJB9iS7sxvLBdK0K2wdpHRmxwWHUsflXtk8mDW9Wksr8M+zUdefCDCn7Np6Ngc/3F9/vNx0GBRoB2291Pa3Ye7ZnXUtekKlcD+C3zwFxjnovuejAsWlveQ6t9qumh1DxKFIEYJNppSN/wChPj8T7DmoY5J7qe6t9FuwMEnVdfuMFY8dVUngsOgA+VazdQvjPp8EdnHdWXh2aR4xcojNPfyBScD+LYxBy/U/Sr5vrRdI0ySayWO1kRTpWh2oDGRiMhm/vN35+VevJ5ouBL/xLbDQnVWl07QAd0s0jH7VqTnux+9tPPH3mz2HWjbXUGstaz6naltOaMPpWjW5U/aMHG6bBwoXA+U4UZ7nitKC3u01WO71BYdQ8Qhd0VmGza6WrfxOR958Y9z2wORh6DBfXGo3Uei/ZYJYHu49R1d4kWOMGUEEAHBbCHA6DOaANXWtUuLO6Z/JXVtfSAvHbQr+4sIvXH8I9/vNjjA4pnh5mWW/ktbxZtSB2ajrcn3Yo9oYJArfdwCevAIJOelNv0s7XwnqCWM0lhpTQOZr6Y4udTkKkAk9QpP4tnjA5NPStFmjtUn8TxzJb3Ii+zaJF/rbqSONVzJ6J8oODgDv2ya3AuxeXqGnS/ZZptJ8NI37+9wftGoOTysWfmO7pv5JzgVheKI4LfWYo4tBW0E9rF9isLdSZJDHOpHmY+UuQT1zj1NdRf3V0upQx/Zo9T14p/odjBxBYoeNxP8ACPVzycYAAo0+1a0vruW1vUvtWcbL3WJVHlWSjOYoAeMjJz2HVvShq4CC2uf7VS51aGC/14HzLSwVibbTlPR5D3fv6noPUc/p1trN74q1D+z7iNp7a/lkvNUmQCKNGhUNjHGQc4Xt3zzWvEy6hYzrp91Jpvh+N/8ATNWckzXjnhliJ5Yk4G/8F7VPey2NjpVvFcWjWOkq4Wx0eNd0t1ITkGQdWYnnb0HVvQABbLY2OkT/AGW5ltdIY+Ze6nK5FzqLex6qh6Ajk9F45MLQpf2tncapaPa6GG/4l+jJHie/I+6XH8KD72OPVjU32e5fUYLvWreO71gfvLHSFfMFkvQSzEdW9/wUekkLahf63Lp+ikajrsny32oyL+5sl67QOgx2jH1bJobSWoBe3VwNStYWtkv9cdT9g0uA4hs0x94ntgcFz16KAK7/AOHvgWWyuTq+sT/btanTbJKBiOFc58uNey9OepxWp8PfA9podudpe6vZjuubyYZlnb1J7D0A4Fen6RpQUD5a55zci0rFXRtJChflrq9PsQgHy1NY2QUD5a1oIQoFZjGW8AUVbRaVVp4oAAMUopRRQAUUUUAFFFFAEZqN1yKmxSFaAKFxFuFZF9ZlgeK6RkzUMkAbtQB5D4y+HfhvxBK8+q6LbXE7LtM2CshHpuUg15Vr3wD0ZWeTRb7UNMc5wFbcv5DB/WvqmaxVv4RVC40lGz8op3YHxnq3wt8c6buaxv7TU0GcLIu1v6f+hVy2rWHiDT1Ka54VuPLHVkTzE6+4x+pr7iutBjfPyCse88Mo2fkqlNisfEFrdaOhBtrq50xv9l3iX/4itm31HWvJAh1S21GDH3LqFXBH+8uB+lfTWvfDfRdRJa80i0mY/wAZiAb/AL6HNefa58CdBkcy2P2zT5ezQyZH68/rVKoKx5Bcvp9wpXVPCqH1ksZQR067Tj+RqqLTSJLu2ttJ1y702SWQq63oZFjG0nOCMHkAYAPWu71P4R+LrDJ0vWobxR0S5Ug/rn/0IVzcuheM9I1ezvNR8PSyrbO2DbguH3Lj+HdiqUkxWMjSI/Et3bvNBDbXSocYLqC30YEZ4/2e9R38iowGteH5omB4dogw68YJwfyFU7eGDTb+8g1WC80y884tx5kZA2rk5XjGc9a3bHUdTCH+zvEAuY+6Tqsw/NcH86a1Ao2V5axso0/XbuzbtG0xx/3zID+lajX+sMoF3HpmrR9vPh2P+B+YfyqKe484bdT8NWN0O72knlt/3ydv8zVIWvhgH9xeapochxxMjCMfiMKfxJpgV9QTTZ7C+vpNDmtpYLlI98EqlIV2ruHJySckgjgVZsLK3uIk/szxZEJygJt7k9Gx0+bJx+ApW8O6zdaVd2+k67pl/DcyeY2ZAC/ygdduM8eoFMvFvre3WPWfDsrRqoBcKJFHHPJAH5E0gLktn4ntVJk02C+j/vW78n8BuP6Csy2k09PEdlJeaTNaKvmCf9zy3HH3OTyDRa3WlxnNpqF1pjegkaNQfo3yVtQanrqqrJf2eoxA5UXMIP8A48vH6UwMjw9eX0M98tjrH2d/tHMBCumNq/w9R6cHtWpNeXUmf7S0PS9Qz954SYZD+f8A8VUN42l3kjPqvhVkdzlpbGRWGfXbxz/wGq8VnorOE03xPc2D8YhvVK/hhuPyWjUAa28Lli7Q6tocp6sFJQHH95f6tU9vpl9KpfRvEljqS9klI3dOB/8ArapG03xNAoeJbLU4sfeifax/x/BazL2S3V/+JxoU9vJ/fMWT07EYb8hQBdutP1yPwjrsF1pMkkj3AlVYR5gdSoXIxnpjJ57VnW1xo8fMUlzpjjqY2eIZzz0+Q81saNdxjS75tN1m4hdTFjzJC/l8n+GTkZqWW/1Zxi+s9K1RfWSMxPj6/N/SkgI7TUdY8r/Rdahv4f7lzGsgP4rj+RpDcWzSpJqPhWCUoc77Gcp/47lD/Oqs8PhuZ991oup6ZLn/AFtufNXr6ruP8qSG0Sa6t7fRPFUFw8pI8u6YLsABJLFskenUUwE+yeGfNZrHWNQ0SSQ7jHdBgu7Hq2Af1q0ul+IUTzLK80/VYscFWAY8evyj9DVOxm1y4tWm/spbyEYDNCeuRnOBu4xg9R1qp52kLMfOsrnTp+7IjRsDjuYz/OkBZ1BpEBGteHZlA/jMYdfwLAH8qbaXljGw+w6zd2DZ4QzMo/75kyPyq9Yahfgf8SvxE0w/55zbZh+OMN+tSz3UkoI1Lw7p16D1e2fynP4HH/oVMCxHq3iBIjHJcWOpQMNrLPEV3DuCRkHj2rOnTQ5yDqHhm6tHGP3tm4lUfQckfgorNu4dKWxvL+yj1PTDDdiIr5Z8uOMLuYsykZOenJ+netWz0zVpbdJdN1zTtSBUEozAkHuMjH6mjUCKCy0+VgmkeLGifjEF5kH6YbJ/ICtHS7XX7PWbFLpLK5iklAEkL4JAGScZJPAPYVnXq6pCmzVvDzyR92jxIn68frUXhqbTP+Et0sWv2i0H7zcg3oMkLtGOnPtSewFSS80iaZmudPeCTJ/expz9dyHdWlYX0qtjS/Ek6n/nlJIJf0b5v1qLw/e6otvdC1uLS5gM5DRXMO8NhFA5B4446dqs3TafcgjVPCqn1ksZQfx2nH8jQgJ5b2/kP/Ew0nStS9XUGGT9c/8AoVUZLfww7+ZLY6rosvHzxqXT8WXJ/MikS10AttsPEV5pch6RXilR1/2sD8hVsaX4liUPbyWGqRdjG4DHn14/RaYGdtkjt5LnTfEtreQpP5KpMRvYBNxbB52jnJ3dqtTR6/DADfaCbiIrkmEhxjHccj9aq3v2+HQr62vtBuoZJZnm8zyiyKPLIHzbfWn2V7bRso07Xbuzf+GN5T+HyyA/pSArR3GjpIdqXOmS9zHuiwfcodv51r6Ne30uu2Udvri3cXlTspnjSYRnCjPGAeGI5zUsl/rDoBdxaXq0eOPPh2MR/vfMP5VTmj8PTTebfeH9QsZMMpltmEy4OM8fN+q0wK+ly28lm0d94fS+jDBRJDKEYAKo+7kD36nJJp6WvhlWH2fUtS0R8j5J0Kp19eF/nT7bTNOaV08PeKUjUsWFtdkblPccjPt0FWJrPxNaj95p0F9H3a3fnr6Dd/SgAi0rXfLEmn6pp2qxdjuAYj6jaP51T1E3US7da8Oy7McuFEijjnlgP0zVZ5dLWbN1plxYT5GWWMowP1j5/OtHTtQul/5BXiSVsf8ALOVlmH0IOG/WgDJnvNPi8O3XkTSR3JuX2IxcBY/KbAwflHBA/HFdAt/rXlBWuNP1SDst1AOnb5lyP/HaGv7z5/t+g6TqAcYd41EcjAf7w6/8CrOe18L5LGPVtEl5y+0sn13L/wDFUAT3P9j3BzqXhaaFv+elnIJAOf7vX8lpllZ6P9tWTS/Fk1lKI3jWG8RgQG9mIOcgdAOlSwaZfzAto3iOw1FOcJIRu+nH/wAVUN9/a1qFj1XQ/NRs4MTBw2OTgHjpz1oAfb6L4k02IpDHZ6pCTu3wSEFsjn3/AA2/nVG6ktPO/wCJpolxazf3zF83TsVw36Uy2udGUhreS501uOY2aJfbp8hrZtdR1jyf9F1mG/gx9y5iWQEfVcfyNGgFOwvtrAaX4iuYX7RSSh//AB1/m/Wr8t9qb/8AH9p+laoMfeZDFJj68/zFQXElpcKV1TwrBID1exlA7ddp2/1qr9l8O7sWeuX+jSHOI7pCqg/jhf50Aafhia2t7v7fYaG0N7NqJt4WncPBCSu3cRkszA5Ix9OOtbsc093PeW2i3is6nOq69ckFIsdVXsWA6KPlXP1rmtL0tmhkh1bV/wDiSC/JM9ocyzSbQwVQF3DJJXI78d66jULi2s7S1ju7E29sGC6ZoVuAzSvnhnA+82ef7q9Tk81UdhFTVVhtPCV5HpJew0xvmM03NzqcxIwWLc7Seg6t7Dq6GxnkIu/EEMqwz3BmsdCjOJLhgAA02cYUYzg4A4zz1tLaXI1VLnVY4NQ8QDD21mCTa6Yp6O5/if8AU9sDkNE11c311baPcJPe5xqmtXGPKtgOSo7ZA6IOB1OTmmBQ8UQ6jqOtaXa2rRXuvLMZRaoSLeyg8tlPHAA+YcnluwA4q7oWmxaRG1vpt79qv4Y/JvNcmUFYEUY8qEHjjGCegxzk8U+BbCx0eYW1xLZ6KWL3eoSuftOpOe+eoUnpjk9FwOTC0P261tZ9Ws5bTRidun6JEgWe9x0aQfwp328AdSaLAJEyahp7m0uZNK8NKx+0aiSTcX7k4KxfxEser9T0FTXklpY6VaQXVi9tpsXy6bosI3yzt1BkH8TZ5x0Gckk9H315cJqVtCbePUNdZD9i06A4gskx1J/hGOC55PQYFZnhu4vH1eWZPm1d45orvUbuLC2pjcB0t1yRj5gOcepJ5FAGkttdHU4rvWIYr/W9u+10wNm205T0klPdv1OMKO4b595c6jdWejXKXmq7f+Jjq9wP3Nov90dsjkhBwOrZ5qjdzT3eh37aFdLpukxI73OsXLHdeSd1RupJ6F/ptHaotP1LT00l4bqFrXSYWiNrpcJMj3TvGrDd3fOR8p4BPJIxguBqW66fY6VcvZ3UlnpTfPf6rMxFxqB77W6qnuOTnC+pw9Q1IXU6Wd7pl3Y6PCsMlrpaxGNtRiZsElhwig4OCR7nkGt1ra5e/hutcto73VCBJYaQrZhsx2lnboT/AIYUHtmajb6pqvii5tdNvo76++yqmo3khxFZZk3Lhc4AG0/LyfXNDA1dSvJo7+2Sa1W+1lhjT9Ltj+5tF6biegwM5c/RQKydJnvoPEssdxJBPrpmltpNQJWS3tECBwsK9QwUHIPc8n11LRbOzsbuTT714bGQ79R1qZ8TXhHURt/CnbcPovPNR+CvAMnijUZtQuIprDw6115traBTFLOBGqEtxkI2D3yfxzUzly6gkWdAsb3xJNJYeHJJIdM84/2hrLnMtw/8QiP8R7b+g6DtXs3gjwjYaLp0Vhp1qIYE5x1LMerMepJ7mtTw3oEFrbxW9vbpDDGoVI0XCqPQCu30vTQoHy1zyk5FpWK+laYFA+Wuks7QKBxUtpahQOK0I4woqRjYYgo6VOq0qrinUAFKKKKACiiigAooooAKKKKACjFFFACYoxS0UAMKikKCpKMUAQNCD2qF7ZG7VcxRigDLl0+Nv4RVKfSY2H3a6AqKaUFAHH3Ogxtn5BWTeeGo2z+7/SvQ2iB7VE9sh/hoA8d1zwFpuoKVvdNtrkYx+9hVv1Nef+IPgd4ZvGZ4rOa0kPR4ZDx+DZ/SvpuWxRv4RVOfSo2/hFFwPj3U/gxr1kS2keIZHUdI7lSe/qd38hXMah4V8faWT9p0OO+jHV7Zu30GT+gr7YudDjbPyD8qyrvw3G2f3Y/KqU2Kx8L3D6fHPjUNIudPuMjLeSUcH6p835ir2nahMpA0nxJNntFI4l7ejfN+tfXmr+DLW8jMdzaQzof4ZIww/I1wXiD4L+F74HdpKwN2MBK4/wCA/d/SqVQLHhU15eyZGoaNpeoju8eYZD/n/eqilh4fvNTtbaK21LRJp5GDsEaTjGfl2HJOcdWxjNelap8D7y1y2i6/dwekc67l/Tj/AMdrmp/Afj3SdWtLxrO31Jbd2wYSASGGOQSv8hVqaYrHK6HbarfrN9h1qymaJ9vlTNknv0IyMDHVuuR2q3cw69bxkahoJni7tCd46+nI/Ws260yTRL27tfEWhzRyGbesvlhgRhQCGHPUZ4q1ZXsEbhdP1+6tXzxG8xPf+7ICfyppoRVhuNGV8x/adMk4yYy0QH12/L+dbFlqOreV/oOuR3sP9y4jWUH6lcfrmpX1DWGA+2W+l6qvrLEY3/A/N/SqE8Ph6dt95oWoabL/AM9bY+ao/EZI/IUwH3Nws3hnXbi606ANHdRLIsGFUhQpIAwOMEnJ5yfaq0Nr4d8pPK1m/wBHnKjcJ4ikZbAyR0XH51fstH06+0HU7HSfEyuZ2RmFwpyh4HPOcnGMkfypkln4ls49smlxXsQGN1u/JAHoN39KSWoD00vXhGZLDUNO1SPthgGPPr8o6fWqg+3Q69YTat4fn2Rl1ICB1ckDaMsAO2apvNpSzkXOn3FhOM5ZEKN+cZz+damnajeoc6V4kkfH8EjLLj+TfrT0AxdCuoYZrr/iZXGl3H2gjYJdgyFAxtOVJyCPwrohqGtGICSbT9VhxwLqDBI/3hkfpSXF7czuW1TQdN1BmxvlhYxSN9c9f++qoG28LnnGq6FIcclCUH1ZeD+LULQCW6XRro51PwzcW7f89bOQSAcdh1/8dqOKz0uRtmleLHtpOcQXoKn6fPn9BU9vpeoSpv0fxDYanH2WQjd09sfq1RXq6xbxldU8PvLEBy0WJFx+PH60AF3ofildFvbWGC2vlnmaZmgkQF8ptUDLAjnrwao3EtisoGp6NcWkwx85hw35rhv0ohuNIjO6Ge60xsn7jPEoPfp8lbNtqOseT/o+rW+oQf3bmJXB/FcfyNGgFPT74owGl+IriNh0iklEn6P8361r6dealLq1p9vsdKvSJRi48vy5UzwSMg8/iKz55LO4XZqfhWJh/fsZRx/wE7f5GmaPBoaa/psem6lqFmzTAtBdIyrgDgdhycDoetJ7AR3Nr4XaeR5NL1PRpCxJkt1LoDjGcrkgfiKkttOknz/Yniq0vPSKcjcPbuf1FQ6bH4hvEmnsvsd9Gj4I3gNnGcZ455HY9ai1BjH/AMhvw/NH/tmMMB9CcH8qALlzb+IrZWF3oguov71u27I+nzD8zWYk2jrIT5Nzpso6mMNHjnuUOOvrU9peWcbAWGuXdi/ZGmIH/fMmf0rWbUNaZALkaZqsfpcQ7G/Mbh+gpgRadqeqRjdpfiL7Qg/hmCyj81wfzouLnzwV1Tw1ZXQP3pLSTYxPrtO3P5msrUIdPudNu79tDntZ4bwIWhlR1RQmdqg5YknnIAxmrNjY2kyxrpfi5Vm2rmC6yDn0w2T19hRqAn2XwwDmG+1PQ5D2mQiMHHqMKfzNWI9P1hriCHStVsdXM5bylGNx2rk5I2gfiT1FPksfE9smXsLa/Tu1u+CRj0GSfyFZkF3Y2+uwPqOmS2cflyi4RowDIcKQODzjB6+9ACteSXEDNf6G80S/edU3qPT74GM9fpzSWt1pcZBtNRutNbPAErRrnPo2VpPC2oXPlztpuutEzTFhEdrg/KvOD83t17VszXt7IT/aGi6XqPq8eYZD+f8A8VSQCx6hrZhA+22Wpwf3bqAHP/Al4/Sqtx/ZVyB/afhZ4z/z0spA6j6Kcf8AoNQvb+F2fe9rq2iyE/eVSydf7y5/VqntdNupk3aN4mstRUY+SUjP+P5tT1AoSR6aljLdaXrV/amKcxeRcI33Qm4tyMD/AHcZPatFNP8AFEcCzRw2eoIyhsRPhun+ei1Fcad4mTQ76ym0cyB5HnLwNvzlCMAAnuf0rPiuNHVyY/tOlyZ52FogD77fl/OkA+9ktllxq+hz28nPzmLJ/AjDfpVjRb22j8QW32bXrq3RbefdvuOY/u9PMBK9/wAqvWeo6sIv9C1uK9h/uXEayL9Mrj+tNkuIJJA+peFbaZgCPNsZtjYPXjKEZ74NMCpol1drZsDZ6fqtvvAVp8rLgKoBDYI6AYxinTQ+G5nEl1o2p6XLx+9t/wB4o/Fdx/lUaWXheNmFlqupaGzNuEdyH2A56AnA/nV2PSteCCSx1DTtVi7EMAx/EbR/OgCG20+Of5dE8WQTtxiG5PzdOhzk/qKfPa+JbVSLjSI7yPu1u2cjH90bv1xVS/aeMbdb8OyqP7+wOv4Egfpmo7S70+PH2HV7vT2P3VMrKOn92TK/lRoBa8O+ZPcmz0fRlbW478XCrIqoFjH95s52jPOK7LT7drS5upLW+W81Nhtv9akA8u1A6xQA8ZAz7Dq2TxXO2N9cf2TPdanrW2wTUF85wuJGU4Q4kByAQTwoHWtp4RfW1vJq1pNY6PkDT9GhAWe/I5BcD7qdDjOMcsaqImUtQuLm40G4l0P/AEXQoZR9qvppdk1+xYBhEzdSem89egqa3uLaz0lLW/h8mxgumhsdHhAeSeThhvI/1pG4e3GTk1J4p8y+QabcRfa9Zu4/Js7G1XdFYxtwX7AYGSXOCcYGBVjS9PXTby5+yXEd9rRYi91eRQYrQYAKRg4BfAGegHU+hfUDK8Qpfrqel3GrvaS6nNOVj0lg0kFnGyNh3KkfvODg/gPUWtFvrvVEi/siT7Xq1xbo+oapc/NFZIVB256ZGeEH1bnNMltrPW4F8mZ7bQLO5Nxd6vJIfMuZgCuEPV8lsbunYDpV67fT7PSYoprL+z9FD4tNKiTM15IeQZB1Ynrs/FvQABarZWOlTm0vJLXTDl77WJm23F+c87W6qmehHXovrWPpWjwzWcV/qwkh0OeWdtN0yBCtxeLJJuCMuchcKp57cnA5rY+z3Ml9b3muWy3OpY8yw0RXHlWi9BLOfXH+ABpXuL2fWJrPS5E1LXnT/TL6Uf6PYp6Y7D0QcnGWosBHrc0hMdrNaLe6rJCyadpFrjy7RCMbvTjPLn6KBzTfD+ixaHOYtPni1HXY4lgutTkXMNkqqBsRScF8Dp7DOOhmsY7Sysbl7G+eK1YbtR12YhZbsjqIz/Cn+0PoueoqRm21bTke4WTT/DKt5VvZwZFzqL9du0cqp9Dyc5JA5oAkhc31vdx6TePY6TGS2pa5McvM3cRk/ebHG7oOAo6VJdPpun6MiTWz6ZoasBDYhc3GoSdjIOrE8fJ3/i44Emo3TQzWcdxYrc3+ANK0S05SEDgMe2R3c8Dnb3J7rwF4EnS/GueIJVvtWcDYAv7q0X+7GP5t1NTOaiNK5k+E/Bd/4gvIdW8VW4jgiYPZaUDlIsdHl7M/t0Fe06Lo+Avy1a0bSQoHy11mn2AUD5a5m23qWQabp4UD5a3rW3CgcU+2twoHFXEWkA1EwKlAxSgYpRQACloooAKKKKACiiigAooooAKKKKACiiigAooooAKKKKACiiigAooooATFGKWigBpUelIUFPooAhMY9qje3U9qtYpMUAZ8lkjdqqTaZG38IraIpNooA5a40WNv4B+VZl34djYH92PyrujGDUbwKf4aAPLtQ8JxSoyPCrqeqsuQfwrh9f8AhF4Z1AN52i26E9WhUxn/AMdwD+NfQUlojdhVabTUb+EUAfJWrfAmCEltF1a+sSOiH5k6+gx+ua5XUfhv4+0wkwSWeqRj6K5/9B/rX2hcaNG2fkFZl14ejYH5B+VUpNCsfFclnq0Ol6lDrnhu4i2IjMpTcHAJyRuABx7E1h2t3psZH2PVLvTW7L5rIvT+6+V/KvtLVfBtndOrzWyuyZ2kjpXG6/8ACXw/f7jLpcYZs5ZBtP5jmmphY+d11DWjFta6sdUh7LdQDn/gS5H/AI7VOaPTNS1Wxs7/AMNy25ldyz2UqOWAUnChsAc4PQdK9U1n4D2iM8mlXdxZuc42kj+XP61ytx8MvG2karaXsFxHfJbu3EnUBhg44/mfwq/aJiscNokFnP5kcPig2cqSbVhuARnn/aJB64yB2rWbTvE9uAyRWWpR/wB6F9pI/mf++aq3Wi63oNxeWuoaJJeW7Tb1liUspGABwwx0GeTVK3uNHRswvc6Y/H3C8Sjn2+SmmhD7yS1WYf2toc9rN/fMXOcdiMN+lWbC+CsBpfiK5gftFJKH7f3ZPm/WrtpqOr+T/omtQ38GPuXMayAj6rj9QajnltZ1K6p4Vt5Qer2MoHbrtO3+tUBXu7m6m0XVr2/gsLx4bxQ0phKyttRcBWz8owTkd89qYtv4baOM3Wmatp0oQZnj/ebunJK7jz+FH9n+EZo3tv7W1HSFfcfLnj2jJGOrADHHb86uLpXiCNN9heafqkI+7tcBsduflH6GgCK20/z2/wCJL4strn/pjcH5hz75P6irWmWPiK28TaZcXempNFEzK0lu2QA2BkgbsAYrM1BpE/5DXh6ZQP4zGHXr2LAH8qseHbrTxqtolnql1a5lUeS0rKrc9Nr+vtSYGNYyWUV5erfR3dldC4PzhZI2A2jGSuPQnn1resNQ1EL/AMS3xEbhP+ec4WYfjjDfmatTahrW9lmbTtUhDEBbiHa2PZhkfpVC5TQ7g51Hw1dWj/8APWzcSgcdhyR/3zTWgFie5MoK6l4bsLwHOXtX8pz+Bx/OqTWvhjcWjudU0KQ5/wBYhEY59VwP1NPistPlfbpPiwwydoLzIOcdPmyfyFWXsPFFspY2drfx9mgfBI+gyf0oAi/4R/ULrRru20vXtO1FZnab5pQpZiNoBwpHA9xUV2upRxhNX8OyOnGWUCRf14/ImqU8+m/aSuoaTNZ3C9T5eHHpynzfpV+wvpEYDS/Ec6sP+WUsgl79w3zfrS0ApWt1pMeDaXt1pjcYAkaNfyPyVtQalrixDy9StdRh7LdQg5GP7y8fpSS3t/J/yENJ0rUvV1BhkP8AP/0IVQ+y+HbnUreE6dqukSy7t7wjzMYH8ITJbkjvx1pgT3jabdljqvhUKT1ksJFI6ddnH/oNQLaaGzbdP8S3Wmyc4ivFKj/x7A/IUzRLa/v4pG07W4HeNtvk3X3idoPfnvjJI5BqzdQ6/bRsL7Q/tMXdoDvBH05H60ASnTfE0K74fsOpx9mifax5/Dt/s1m3skSyAaxoM8EmRh2izz7HhvyFRRz6NHKdqXOmSg8mPdFjnuUO3862LLUdVEf+ga8l5F3S4RZQR9VwfzzRoBRsb2FGUadr91atxtiebP8A47ICfyrSkv8AVnUC9ttL1VMcGWLy3x9fmH8qytSP2nRL28utJsjLFfYkeCQp8qx8Iq8DB6kk/SnQWnhtUQRapqejTYAIuEKpnHthf50ATXEXh2c7r3Q9R02Tn99bHzQPxG4j9KbDZxTXcVvoviqOQvvLLdkKIgozly2SPTtye1WY9K13y/M07U9O1WLHHzAMePX5R/Oqry31jrNveatoUyxwRSgkLvVyQuBkgDsaAEspNdmtvOTTY76HALNbtyMgEAgbucEGqjTaSs/+kafcafP3ZUKN19Yz/Oqvhy+sxBK0WqXOnSmY/KJSgHC5G1vlzmumXUNbMQD3NhqkPZbqAf8AoS5H6UkBW07ULxf+QX4jklA/5ZzFZh+PRv1qea7nlBXUtA02/B+89u3lOeOuDj/0Kq8/9j3BH9peFpYWGP3lnIJAPovb8FqKCz0h3CaX4qmtJOMQXoKn6Yb+i09QLnhmHTY77+0LHRJnuEvPIhtroAW8RYKAzMMksGwcDIP15rpWmvbjUrm00maO/wBZIAv9UnAENknXGOgxyQg+rE1zenafqEUEtvqOtW1ppTXoM2oQffEm0OEX0JIwDjvjrxXR3kmn2OjxpcWr6doqsBbaYq5nvpD0Mg6sScfJ/wB9egqOwh1mllZ6ddNYXckGnOd+oaxMxFxfH0Q9VTsCPov96qsaw6pp0FxdRyWPhzftstOgGJ9SI9QPupnnHfksQKqeLre4k0yW+16SWLUIkFxp+mWp3raKpz5s/ZunQ8dhzU2ky3z6nfWumRnUNXe4bzNQnUCG1hIUsxxwPm3fKvU9aYF3V9RFlNbNdWy3OohSdO0e15jtVAPzkAdhnL49Qo9XabBIl8bqO5t9T19l/e3+3da6cjDOyIfxNjHv3YjocjU4tKsPsN1HNcSwG923uttMyS3LMjZVNvPl5QDjA4wM8mp9LhkvPDli2qRSaZoKIsa2cSYudSkxyFUdEJyeOT1OBRfUC1BKb2K5j0q8az0tGJ1PXpWG+VhwRGT95s8bug6DtWJpMtjY2kcN5JIulL9ohEMcTpNeGORQomHV3YuTt46kHIOB0V/dC3ksorizWW76aVodtjbDgcM3bIHVzwOg55MOi6X/AGbqMs8KQ3fieYtJeSFt9pp7OxYheAS+COM54z8o6gEGt2U17ZNNr8Epnkt2fT9EgYA24A4mmbpkcdeB0wc4qDw9cX19qklvoy/2xrk9vCWvJ8eVbKUAYuV4GCANo5O0Z6CtXTLO+8QXNzpfhqR9khI1LXJl3726FY+zt1HHyqOley+CPB+n6LZra6daLBHncxHJdsdST1NZTnbYaRkfD3wJbaNvunZ7zU7kD7Vey8vIfQf3V9FFepaPpQUD5as6TpaqB8tdLZWYUD5awLIrCyCgfLWtBCFFPhiCirCrQAiLTxS0ooAQUtFFABRRRQAUUUUAFFFFABRRRQAUUUUAFFFFABRRRQAUUUUAFFFFABRRRQAUUUUAFFFFABRRRQAUUUUAGKTFLRQAhFNKin0UARGOmNCD2qxikxQBSe1Ru1VpdPjb+EVrYpCooA52fR42z8grNutAjbPyCuyKCmNCD2oA831DwrBMCHhVx6Fc1yOvfDHRNQ3faNMhYn+LYM17i9sh7VWlsEb+EUAfK2u/AfR5HMti01rJ1BVv69fyxXHap8JfF2nZOnan9pQdEm+bt6nJ/lX2dPpMbfwCs650KJs/IPypqTCx8O6hpXi/S9y6hoJnQdTDnn/gPzf0rEM2kLMfOsrnTp+csiNG3vzGf519z3vhmKQENECPQiuW1v4d6TfoVutNglB9UFVzsVj5V0/UL4A/2Z4jaZe8c22Yfphv1qzY3U9x4k0u3v8ASNPkZ5i3m2zGJjtHUjHbOcZOcV7D4h+BmgXhZ4oZIH7FTnH58fpXISfB3WdH1a01Gx1OeeO1k3GNssSp+8Bn8OgqvaCseY2KaDPLctcXV5pEqzbQ8anyjxnkrgdT3PTFakGl6nJH5mk69p+qR8YDkZP5Y/UmtG68D+NNDubprbSPt9lLN5iMrYkCkAYIGTkAelc5ePaR3G3VtDubG4z95oSGB+q4b9KpNBYt3q6rDGV1bw88kQ6tGBIvT34/WqcFzpEbH7PdXWmPnna7xKD9PuVc0++KsBpfiO4jbtFJIJO391/m/Wrs19qMg/0/TNK1QY+9tMMhH15/mKoRm3N9dS+GNTkk1CG7EV+GQSxRt5pWMFSTjnA9MVP/AMS6W2ii1LwqGVVUCSzmDfiVOOe/Q024t/CtxbzRXmk6rpTSbiZYfnCkgAnI3cexp9pprzcaL4rtLwD/AJZT43Dn8T+tAESWnh/IWw8Q3mlycYivFKj6fNgfkKt22k+JbfUrS/tZbDVFhDhWR1GQwGSclc9O1R3Fv4itlK3miC6i7tbtuH5fMPzNZkc2jq5byLnTZeMmMNFj0yUOPzoAj+zNp7Tw6/oU0btLvWRo1b5Soxgg57ds4q7Z3ltGwGn67d2b9o3mOP8AvmTP6VdsNR1IR/8AEt8QC6j/ALk6rMPxK4P5064uRMpXU/DNldKer2cnlsf+Anb/ADNFgJZL/WGXF3Dpeqx9vPh2N+fzD9BVGePw/O26+8P39hJ/z1tW80Dn2yR+QqM2vhgEmK+1PQ3OeJkIjB+owp/M1bj0vWmUyaZq2narF2BYbvzG0fqaAKqaPpl7YyWOk+MFXzJGkMF0pyzFSvOTnpjGVPNWZLLxPaqPN02C+TAy1u/X14Gc/kKpX89xEHTWdDJWNgrsNrqrHkDLYGcc4BPFRWl3pabTZ6jdaa3GAJWjX8myh/CloAySXS1lzd6bc2E/dljKMDj1j5/OtLTtQulP/Ep8SSkjpHKyy4/A4b9atR6hrRhA+22WqQY4W6gByP8AeXj/AMdqnLHp2o6na2t/4dMDOJGb7DIrGQBMYUNhRgkHkDpTAuXN9eTszapoum6iWGGkjYxSsPx/+KrPe28Lli5i1bRJCeWCkp1/vL/VqpaJDZ3ETKviVtOuVO0RXBwGO0E8EkDBOOAeme9bDab4mgXfEllqUfODE+0kf5/2aNwI7bTL6YbtH8SWGpJ/dkI3df8APVqZdxa1BGV1PQDNF3aEh1/I8f8Aj1U7yS3WUDVtCntpc8OYcnr2Iw36VPYXscbhdN8Q3Vu/aJ5t3/jsnNAC+FprWOR49L0d5dXe9WS2twgT5AQSM9FGAc+1dtZ2s9vqks3nxal4hxtmu2XNtpin+CNe7+3XuSB153R73VGtbu6utUhgVNRVLi8SHbMIyFVgrZIRduc9fUYPNaxjj1DTl+0Rz6T4ZBCQ28YIudTY87VHUKfzbkniqiJiME1WzvbTTbhE0kP/AMTfWbolvO/vIh43Nj5cjhc4FWrqTT7PRwkkUmm6B5n7q0Yk3F+5PHmZ+YgnonUj72BxUWv6ta6XFaTatDEkoZV0vR4XASNicKzHoWz1Y8Dtk8ldJWeTUJLqYR3/AIjR2jZmXNrpS+i4PzMRz1yc84FPqA5reee7trrXrNZJ+W03w+NpVBjAluD0GMn2HQZPFPnuL2TWTbWSpqniKRcSSkEW2nxnt/sjpx95u9ZWoayqTnT9JvCrXMrR3mu3ALK0qrny0YDBfsAOF7CrtrNp8HheJzFLpWgSBZHjkbddahIwz+8I5OT/AAjlvYcEuBY0+GGzhunsb8lmz/aevy4DSY6pDnhVB4z0GOMnpa8M6Dd+L444LOOXTfCq5+cErPf884J5VCckseWrT8J+D7/xNNbaj4gtWs9LiO6z0jAAIH3XmA746J0Fe2aHoyoqKIwAAAABgAVjOp0RSRn+FfDdrp9lBZ2drHb28KhY40XCqK7nStNCAfLVjTNOCgfLW9a2wUDisSiOztQoHFaMUYUU6NMCpVXFAAq06gUtAAKKKKACiiigAooooAKKKKACiiigAooooAKKKKACiiigAooooAKKKKACiiigAooooAKKKKACiiigAooooAKKKKACiiigAooooAKKKKACiiigApMUtFACYpCo9KdRQBGUFNaIHsKmoxQBUe3U9qryWKN2FaWKQj2oAw5tLjb+EVn3Ohxtn5B+VdWVFNaMGgDgrvw3G2f3Y/KsLVPB9vcxtHPbRzIequgYH8DXqr26n+GoJLNG7UAfOviH4N+F9QVhJo8cRPeDKY/AcfpXDar8DZLbLaLrl7a+iSjcvT2wP0NfXM2mIw+6KoXOixtn5B+VO7A+LNS8A/EHS8lILTVEGcGNgrH/ANB/ka5fV0mtX2+IPDVzAQfvvDuH4EgH8q+57rw7G2f3Y/Ksa+8KxyKVMYKnqCMiq52Kx8XWd5ZxsBYa3d2LdkaYgdf7smf0rThu9Vuta020vjp2qROzkC5t8A4XnJBPrxjHNfROv/Cfw5qAfz9FtgzdWiXyyfxXGa4K/wDgRp1veR3Wk3+oae8bEgKcjHccYP61SqCseM6UmhzpN/aOk3gKS7VuLUmTaNoPIOWHXsMdKvQWNlK2zR/FwV+0F5w3ToQ2T+QFdVqPwp8YaLc3LaPNa31o8m9Ul4k6AYOcDPA71zWrWet2SlNf8LXAjHVwm9OnPJGP1NUpILD5bHxPapuaxt7+P+9bvgkfQZJ/IVlTS6as5+3aVcWU/OWERVvrlPmpbW60mM5tb660xvRZGiUHHofkrZi1HW/JwmoWmpQf3LqEMD/wJeP0qhGPHqHl+G9VNtrFw8i3heGN5t2cRj5yDyce/Faq3d2Yo1vtF0q/UKo3RDyZMfl/7NTJ5NNnhlh1PwqyrJnc+n3BxyMZ2gr1H+yeKrR2mhFlTTvEl1pr9obxSvf/AGsD8loAHtvC7Pve11bRJePmVSyA/wC8uf8A0KrGn6VPJdQ3mi+KrO9lhDCNZcZAYc54PoOuetP/ALM8TQqHhNjqcXrE4Vj/AC/RazL+WFXA1rQZreTPDtFnnHY8N+QoAfBpuvaTDPBqWi/bI2fe0luwdG+UdBjHbuR9KghuNGRyY/tOmSZOTGXiAPfJX5fzq1ZXsMbAadr91aP/AAxvNnt/dk5/KtKW/wBWdcXttpWrJj/ltF5b4+vzD+VADLPUdXEf+h65Hew/3LiNZQfxXH9aZPNbzjbqfha1mHd7KUKf++Tt/rUFzF4dnbfe6HqOnSf89bY+aOvqNx/lS29hDM23RvF0Mjdobrhuv+1k/wAqNQJtAh0BZVuLPSr648m+WNdPuMrEWZQokZtuAQxX5ecjnFdVc3N9JrDWtmItW8SPHhnI22+nxn1/ur7febHPauY0bTtcj+1Weo3Vtp1m9+skmpoRtjYIHAXJIB+UdRjryDXRsdM0/QnC+bpmgA7pTJn7VqTnu/8AFhv7v3m9hwajsIpazbRQ+GdbGmyLqEkkDnUNXuRu84qP9VCOgUHjI4HbJ6N02znnsbqa8mbS/DstyGCRL/pF6dip5KKOgJQg45PI9avS28l1JbXGu2jxxZVtL0GFtrSFekkxHCqDg46LjueDYvLnUJtaWGGJdY8TSrhEXIt7BD3J/hHqfvN7DADdlqBQ197yN9FS3tPJMd2rWOiWuMrGEfLNtzubnk9BnqeTXb/Db4d3ETWepeJJFvNQt0CWsI/1NooGPlHQv6t+Vbvw98Bx6XK+oX0p1DV7j/X3ki8gf3EH8KD0FeraNpIUD5a55zuWlYq6LpAUD5a67TrAKB8tTWFiFA+Wti3hCgcVmMZbW4UDiraJ6UqLUgoAAMUooApaACiiigAooooAKKKKACiiigAooooAKKKKACiiigAooooAKKKKACiiigAooooAKKKKACiiigAooooAKKKKACiiigAooooAKKKKACiiigAooooAKKKKACiiigAooooAKKKKACiiigAoxRRQAmKQj2p1FADCoppjzUtGKAKzwqf4ahktEbtV7FGKAMebTkb+EVSuNHjbPyCujKikMYoA4q68Pxtn5B+VZF54YRs4jr0hoVP8NRPao38NAHh2v/DTQ9R3G80e0lY5y/lhW/76GD+tefa38CNDd2l0+S906U55ikyP15/WvqmXT0b+EVSn0iNv4B+VFwPjbVPhL4x0/cdN1iC9UZwlwm0/rn/0KuZ1PR/F+mqy6r4XmliHV4BvXr6DI/Wvt250GNs/IPyrJu/DMbZ/d/pVKbFY+G4rjRklO1LnTJR18vdFj6lDt/OtTSb7UJtc023tddF3ExkYCdEnVcLjkDG7gnr0r6q13wDpeoAi90y1ufeSIMR9D1FcBrXwO8MzzrPDZz2rqcjyZOD+DA1aqCseCaJPbTWDwX3h2G8hifyxJbvsfG0H7pIz19an+y+GQT5GpalokhzhZ0KoDj1GFP5mu+1H4Ka1pk07eHdZ2wO5dbe5XO3jpuwc9uw4Fc5qPhjx5peftfh8XsY6vbHOfwG4/oKamgsZ8el67s8zTtT07VYu3zAMfxG0fzqnqBu4ht1nw7LsB++EEi9fVgP0qtcSabHcEX2l3On3HOWEZRvflOfzrR0/ULpTjS/Ekrf9M5WWYfiDhv1qtBFXw29i9vMtlZ3N1crqqSW1oocBguwkYPyg4B5NdzDa3ceqrc6gsGpeItoaK362mlKehb+8/wCpxxgc1zek3+oBL6+eWys7lNSihe9ij2uiEIjBc8AYbJznnnsK6/wxoF74ujNpo63GmeHN376/5E1+x+95ZPOD3kPJ7VV1FahuVNPj1DWNTudM8NTG5vGYLqetTDcsP+ynYsB0QcLn61674B8FafoNmYLKFi8jb555DukmfuzMeT/Strwp4Vs9LsorOxtEt7eMYVEXA+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/CKpz6VG38A/Kt4gUhQUAclcaFG38A/Ksy58Nxt/wAsx+Vd6Yx6UxrdT2oA8t1PwXY30ZivLGC5jP8ADLGHH5GuN1v4F+DNUB8zRxbOf4rdymPwOV/Svf2tUP8ACKZ9jT+6KAPm3RP2d9Dsb92uNSv7/TXlErWE/wBx3GMbiDgjgcbQeOtevaf4dht40jjhREQBVVVwFA6ADtXaC0T+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4" descr="https://northcentralus1-mediap.svc.ms/transform/thumbnail?provider=spo&amp;inputFormat=jpg&amp;cs=fFNQTw&amp;docid=https%3A%2F%2Fwildcatsunh-my.sharepoint.com%3A443%2F_api%2Fv2.0%2Fdrives%2Fb!UOwPfdqc-UutR21GNC10qsbFTtLQw7xKv9wg0mwvkob83c69mfsNQ406x96WF8IF%2Fitems%2F01KKBSASMKYFCXBQDOQ5HYK47XTTXGOCID%3Fversion%3DPublished&amp;encodeFailures=1&amp;ctag=%22c%3A%7B7045C18A-6EC0-4F87-8573-F79CEE670903%7D%2C2%22&amp;width=1921&amp;height=857&amp;srcWidth=&amp;srcHeight="/>
          <p:cNvSpPr>
            <a:spLocks noChangeAspect="1" noChangeArrowheads="1"/>
          </p:cNvSpPr>
          <p:nvPr/>
        </p:nvSpPr>
        <p:spPr bwMode="auto">
          <a:xfrm>
            <a:off x="-2957855" y="984568"/>
            <a:ext cx="3957720" cy="395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8C0B86A-7625-447C-A086-4CC6EEA8D2E4}"/>
              </a:ext>
            </a:extLst>
          </p:cNvPr>
          <p:cNvSpPr txBox="1"/>
          <p:nvPr/>
        </p:nvSpPr>
        <p:spPr>
          <a:xfrm>
            <a:off x="3749139" y="3464191"/>
            <a:ext cx="736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Year 1 – 2017/2018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3A2EC12-3CB4-4C6F-B9B1-C6D5824370AF}"/>
              </a:ext>
            </a:extLst>
          </p:cNvPr>
          <p:cNvSpPr txBox="1"/>
          <p:nvPr/>
        </p:nvSpPr>
        <p:spPr>
          <a:xfrm>
            <a:off x="18265131" y="2208542"/>
            <a:ext cx="736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Year 2 – 2018/2019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296840D-D6DF-4366-AC58-74B504B87F46}"/>
              </a:ext>
            </a:extLst>
          </p:cNvPr>
          <p:cNvSpPr txBox="1"/>
          <p:nvPr/>
        </p:nvSpPr>
        <p:spPr>
          <a:xfrm>
            <a:off x="32781126" y="3464191"/>
            <a:ext cx="7360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Year 3 – 2019/2020</a:t>
            </a:r>
          </a:p>
        </p:txBody>
      </p:sp>
      <p:pic>
        <p:nvPicPr>
          <p:cNvPr id="144" name="Picture 14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DD77D35C-D3D3-45F7-B4C7-68A28CAC3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568" y="408233"/>
            <a:ext cx="2142432" cy="2142432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E41F4F44-B46B-47CB-B423-0E18A032FD25}"/>
              </a:ext>
            </a:extLst>
          </p:cNvPr>
          <p:cNvSpPr txBox="1"/>
          <p:nvPr/>
        </p:nvSpPr>
        <p:spPr>
          <a:xfrm>
            <a:off x="15279455" y="586145"/>
            <a:ext cx="13295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Journey to Spaceport</a:t>
            </a: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7609F8ED-5873-4737-8E32-236B4ACF92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r="11919"/>
          <a:stretch/>
        </p:blipFill>
        <p:spPr>
          <a:xfrm>
            <a:off x="14822325" y="25930024"/>
            <a:ext cx="6579505" cy="5486400"/>
          </a:xfrm>
          <a:prstGeom prst="rect">
            <a:avLst/>
          </a:prstGeom>
        </p:spPr>
      </p:pic>
      <p:pic>
        <p:nvPicPr>
          <p:cNvPr id="147" name="Picture 1295">
            <a:extLst>
              <a:ext uri="{FF2B5EF4-FFF2-40B4-BE49-F238E27FC236}">
                <a16:creationId xmlns:a16="http://schemas.microsoft.com/office/drawing/2014/main" id="{43F2DB20-71C0-42C3-8E1D-C07236C899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758" r="7468" b="1283"/>
          <a:stretch/>
        </p:blipFill>
        <p:spPr>
          <a:xfrm>
            <a:off x="459384" y="25937679"/>
            <a:ext cx="6579505" cy="5486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8" name="Picture 833">
            <a:extLst>
              <a:ext uri="{FF2B5EF4-FFF2-40B4-BE49-F238E27FC236}">
                <a16:creationId xmlns:a16="http://schemas.microsoft.com/office/drawing/2014/main" id="{FCBBBF0C-1C64-4204-AFAD-625A71303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947" y="25930024"/>
            <a:ext cx="6499525" cy="54864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pic>
        <p:nvPicPr>
          <p:cNvPr id="149" name="Picture 148" descr="C:\Users\Collin\Downloads\20190208_011322000_iOS.png">
            <a:extLst>
              <a:ext uri="{FF2B5EF4-FFF2-40B4-BE49-F238E27FC236}">
                <a16:creationId xmlns:a16="http://schemas.microsoft.com/office/drawing/2014/main" id="{7AD8315C-8942-40DF-8032-D758E3A9A09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22936" r="18180" b="39622"/>
          <a:stretch/>
        </p:blipFill>
        <p:spPr bwMode="auto">
          <a:xfrm>
            <a:off x="22242530" y="25925157"/>
            <a:ext cx="5817045" cy="189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3309F3A0-13C1-49CB-87B8-282659E74D8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3068" r="7178" b="17018"/>
          <a:stretch/>
        </p:blipFill>
        <p:spPr>
          <a:xfrm>
            <a:off x="22242529" y="27996943"/>
            <a:ext cx="5817045" cy="3419481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7902FCB0-5D21-4F23-A36F-6EDFE0188F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05" b="96051" l="9717" r="89879">
                        <a14:foregroundMark x1="38664" y1="86624" x2="39676" y2="90828"/>
                        <a14:foregroundMark x1="45547" y1="89809" x2="60526" y2="93121"/>
                        <a14:foregroundMark x1="60526" y1="93121" x2="74494" y2="89427"/>
                        <a14:foregroundMark x1="74494" y1="89427" x2="78543" y2="77452"/>
                        <a14:foregroundMark x1="63158" y1="94013" x2="49190" y2="96178"/>
                        <a14:foregroundMark x1="49190" y1="96178" x2="36032" y2="94777"/>
                        <a14:foregroundMark x1="82186" y1="45350" x2="83198" y2="37834"/>
                        <a14:foregroundMark x1="31174" y1="10828" x2="61741" y2="5605"/>
                        <a14:foregroundMark x1="61741" y1="5605" x2="67814" y2="7643"/>
                        <a14:foregroundMark x1="84818" y1="43822" x2="84818" y2="50318"/>
                        <a14:foregroundMark x1="80364" y1="43567" x2="82996" y2="50064"/>
                        <a14:foregroundMark x1="85020" y1="43949" x2="85020" y2="53121"/>
                        <a14:foregroundMark x1="85020" y1="53121" x2="84413" y2="53758"/>
                        <a14:foregroundMark x1="83806" y1="49172" x2="83401" y2="53503"/>
                        <a14:foregroundMark x1="83806" y1="48153" x2="83806" y2="51720"/>
                        <a14:foregroundMark x1="84211" y1="52866" x2="83198" y2="68153"/>
                        <a14:foregroundMark x1="18421" y1="64841" x2="18421" y2="34013"/>
                        <a14:foregroundMark x1="17004" y1="62548" x2="18219" y2="68917"/>
                        <a14:foregroundMark x1="83603" y1="44076" x2="84615" y2="47261"/>
                      </a14:backgroundRemoval>
                    </a14:imgEffect>
                  </a14:imgLayer>
                </a14:imgProps>
              </a:ext>
            </a:extLst>
          </a:blip>
          <a:srcRect b="2815"/>
          <a:stretch/>
        </p:blipFill>
        <p:spPr>
          <a:xfrm>
            <a:off x="38962962" y="25963292"/>
            <a:ext cx="3509494" cy="5419864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4DD62259-56C4-4F74-AA32-C9EA67D3DC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318" r="8665"/>
          <a:stretch/>
        </p:blipFill>
        <p:spPr>
          <a:xfrm>
            <a:off x="29264803" y="25932933"/>
            <a:ext cx="9595599" cy="5486400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513AD842-DAB8-4F8E-BCA4-42DCB54E8A86}"/>
              </a:ext>
            </a:extLst>
          </p:cNvPr>
          <p:cNvSpPr/>
          <p:nvPr/>
        </p:nvSpPr>
        <p:spPr>
          <a:xfrm>
            <a:off x="549051" y="4840040"/>
            <a:ext cx="40475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Rocket Building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Simulating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Launching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Optimizing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685FC6F-90AB-4B69-8EDF-F69D6F8DF7C3}"/>
              </a:ext>
            </a:extLst>
          </p:cNvPr>
          <p:cNvSpPr/>
          <p:nvPr/>
        </p:nvSpPr>
        <p:spPr>
          <a:xfrm>
            <a:off x="14822325" y="3525819"/>
            <a:ext cx="35151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Hybrid Engine</a:t>
            </a:r>
          </a:p>
          <a:p>
            <a:r>
              <a:rPr lang="en-US" sz="2800" dirty="0">
                <a:solidFill>
                  <a:schemeClr val="bg1"/>
                </a:solidFill>
              </a:rPr>
              <a:t>Engine Design</a:t>
            </a:r>
          </a:p>
          <a:p>
            <a:r>
              <a:rPr lang="en-US" sz="2800" dirty="0">
                <a:solidFill>
                  <a:schemeClr val="bg1"/>
                </a:solidFill>
              </a:rPr>
              <a:t>Manufacture</a:t>
            </a:r>
          </a:p>
          <a:p>
            <a:r>
              <a:rPr lang="en-US" sz="280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10F73B8-A97D-4BC3-A8C2-AE09CD35D0ED}"/>
              </a:ext>
            </a:extLst>
          </p:cNvPr>
          <p:cNvSpPr/>
          <p:nvPr/>
        </p:nvSpPr>
        <p:spPr>
          <a:xfrm>
            <a:off x="29264803" y="4837708"/>
            <a:ext cx="474097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Hybrid Rocket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Spaceport America Cup</a:t>
            </a:r>
          </a:p>
          <a:p>
            <a:r>
              <a:rPr lang="en-US" sz="2800" dirty="0">
                <a:solidFill>
                  <a:schemeClr val="bg1"/>
                </a:solidFill>
              </a:rPr>
              <a:t>Rocket Vehicle</a:t>
            </a:r>
          </a:p>
          <a:p>
            <a:r>
              <a:rPr lang="en-US" sz="2800" dirty="0">
                <a:solidFill>
                  <a:schemeClr val="bg1"/>
                </a:solidFill>
              </a:rPr>
              <a:t>Engine Optimization</a:t>
            </a: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9CC6E09-D3BF-4F28-B558-C28881706A6E}"/>
              </a:ext>
            </a:extLst>
          </p:cNvPr>
          <p:cNvGrpSpPr/>
          <p:nvPr/>
        </p:nvGrpSpPr>
        <p:grpSpPr>
          <a:xfrm>
            <a:off x="15479698" y="3496902"/>
            <a:ext cx="12193007" cy="22043156"/>
            <a:chOff x="15479698" y="2087202"/>
            <a:chExt cx="12193007" cy="22043156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C6B8E52-D518-4383-B423-36EDA8D664EF}"/>
                </a:ext>
              </a:extLst>
            </p:cNvPr>
            <p:cNvGrpSpPr/>
            <p:nvPr/>
          </p:nvGrpSpPr>
          <p:grpSpPr>
            <a:xfrm>
              <a:off x="15479698" y="2087202"/>
              <a:ext cx="12193007" cy="22043156"/>
              <a:chOff x="15900122" y="1457891"/>
              <a:chExt cx="12193007" cy="22043156"/>
            </a:xfrm>
          </p:grpSpPr>
          <p:pic>
            <p:nvPicPr>
              <p:cNvPr id="243" name="Picture 620">
                <a:extLst>
                  <a:ext uri="{FF2B5EF4-FFF2-40B4-BE49-F238E27FC236}">
                    <a16:creationId xmlns:a16="http://schemas.microsoft.com/office/drawing/2014/main" id="{A8FBAB53-2BAE-478D-820D-C78D29B91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48679" y="21814433"/>
                <a:ext cx="1747644" cy="1686614"/>
              </a:xfrm>
              <a:prstGeom prst="rect">
                <a:avLst/>
              </a:prstGeom>
            </p:spPr>
          </p:pic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DA6A030-360C-40FB-A940-33A4DEBF697E}"/>
                  </a:ext>
                </a:extLst>
              </p:cNvPr>
              <p:cNvSpPr txBox="1"/>
              <p:nvPr/>
            </p:nvSpPr>
            <p:spPr>
              <a:xfrm>
                <a:off x="15900122" y="3658329"/>
                <a:ext cx="4324357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Oxidizer Tank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highly pressurized vessel that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contains liquid Nitrous Oxide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6A42CA85-B7F0-4179-B3F1-C7C63CC14EA3}"/>
                  </a:ext>
                </a:extLst>
              </p:cNvPr>
              <p:cNvSpPr txBox="1"/>
              <p:nvPr/>
            </p:nvSpPr>
            <p:spPr>
              <a:xfrm>
                <a:off x="23372281" y="6283751"/>
                <a:ext cx="3801088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Flow Regulator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motorized valve that monitors flow regulation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of the oxidizer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5236A47-56E6-4E52-A9E5-C03C8BF94698}"/>
                  </a:ext>
                </a:extLst>
              </p:cNvPr>
              <p:cNvSpPr txBox="1"/>
              <p:nvPr/>
            </p:nvSpPr>
            <p:spPr>
              <a:xfrm>
                <a:off x="15900122" y="9551300"/>
                <a:ext cx="4113519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Injection Plate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Responsible for providing desired oxidizer flow into the combustion chamber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F3D9AACD-B6EC-46C3-AB8B-306C4DA5A469}"/>
                  </a:ext>
                </a:extLst>
              </p:cNvPr>
              <p:cNvSpPr txBox="1"/>
              <p:nvPr/>
            </p:nvSpPr>
            <p:spPr>
              <a:xfrm>
                <a:off x="15900122" y="15305339"/>
                <a:ext cx="4033258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Chamber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An enclosed volume where the solid reducer and liquid oxidizer react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6A1D1F84-D1BF-4C31-8F85-72553722A646}"/>
                  </a:ext>
                </a:extLst>
              </p:cNvPr>
              <p:cNvSpPr txBox="1"/>
              <p:nvPr/>
            </p:nvSpPr>
            <p:spPr>
              <a:xfrm>
                <a:off x="23470924" y="20019490"/>
                <a:ext cx="462220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Nozzle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de Laval curve responsible for directing the flow of hot gases outside of the combustion chamber</a:t>
                </a:r>
              </a:p>
            </p:txBody>
          </p:sp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029E8FB0-62D7-459F-A319-6ED97FD48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6621" y="13264023"/>
                <a:ext cx="5477140" cy="7302853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8185A6CF-E020-42EA-9AD1-23956FE0D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88806" y="5564592"/>
                <a:ext cx="4521827" cy="6029103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7743867A-FF87-40B0-B6BE-DBDCB4D05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07805" y="10263742"/>
                <a:ext cx="5212772" cy="6950363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72BAE3E4-AD43-4571-9201-505E543EE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8058" y="7186825"/>
                <a:ext cx="6088886" cy="8118514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AE776FD5-1C49-4115-BBB6-9FEC41B9C9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895218" y="1457891"/>
                <a:ext cx="5054565" cy="6029105"/>
              </a:xfrm>
              <a:prstGeom prst="rect">
                <a:avLst/>
              </a:prstGeom>
            </p:spPr>
          </p:pic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F814BBF4-4BD9-49BD-BB56-04F631DA153A}"/>
                  </a:ext>
                </a:extLst>
              </p:cNvPr>
              <p:cNvSpPr txBox="1"/>
              <p:nvPr/>
            </p:nvSpPr>
            <p:spPr>
              <a:xfrm>
                <a:off x="23372281" y="12938567"/>
                <a:ext cx="3745432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Impinging Plate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An interchangeable cylindrical plate responsible for the impingement of the oxidizer</a:t>
                </a:r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81C4B1A-6F82-4091-AB95-8C92832E0A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84900" y="3425800"/>
                <a:ext cx="1533119" cy="778551"/>
              </a:xfrm>
              <a:prstGeom prst="line">
                <a:avLst/>
              </a:prstGeom>
              <a:ln w="254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AEB4A2F9-5DAB-4DBB-B424-F3FA94D7E0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54984" y="6835908"/>
                <a:ext cx="1615940" cy="94480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F8B7976C-542B-4D40-8DC6-6B16CC799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323" y="13486739"/>
                <a:ext cx="1174601" cy="36950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8D800779-0780-4884-AF9E-4D864952D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08474" y="10089968"/>
                <a:ext cx="835501" cy="81622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40506329-BDBF-4159-9B94-7D041E143D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57464" y="20573339"/>
                <a:ext cx="1106329" cy="40767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12A3AD6E-FCB8-4C76-B080-AB62D2FD8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62300" y="15844007"/>
                <a:ext cx="172650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94C30B41-FDD9-47E6-B031-7E5C2A59D2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83333" y1="32422" x2="83333" y2="32422"/>
                          <a14:foregroundMark x1="78906" y1="33252" x2="85417" y2="29102"/>
                          <a14:foregroundMark x1="85938" y1="30713" x2="86784" y2="27881"/>
                          <a14:foregroundMark x1="87435" y1="28613" x2="88086" y2="25928"/>
                          <a14:foregroundMark x1="19596" y1="29541" x2="19596" y2="29150"/>
                          <a14:foregroundMark x1="18555" y1="27734" x2="18424" y2="27246"/>
                          <a14:foregroundMark x1="17708" y1="27441" x2="17318" y2="25439"/>
                          <a14:foregroundMark x1="16927" y1="25977" x2="16732" y2="24561"/>
                          <a14:foregroundMark x1="88021" y1="26758" x2="88346" y2="26221"/>
                          <a14:foregroundMark x1="88216" y1="25635" x2="88151" y2="24561"/>
                          <a14:foregroundMark x1="88542" y1="24805" x2="88411" y2="26270"/>
                          <a14:foregroundMark x1="70508" y1="52246" x2="70833" y2="51416"/>
                          <a14:foregroundMark x1="86589" y1="31934" x2="87240" y2="28174"/>
                          <a14:foregroundMark x1="86589" y1="31348" x2="87891" y2="26025"/>
                          <a14:backgroundMark x1="68034" y1="56689" x2="55924" y2="60059"/>
                          <a14:backgroundMark x1="32682" y1="53369" x2="33073" y2="54004"/>
                          <a14:backgroundMark x1="32487" y1="53125" x2="33398" y2="543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49" b="20048"/>
            <a:stretch/>
          </p:blipFill>
          <p:spPr bwMode="auto">
            <a:xfrm>
              <a:off x="18847641" y="20521431"/>
              <a:ext cx="3986120" cy="360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02BCC83C-CDEC-44BA-A67F-C6CA4098D67E}"/>
              </a:ext>
            </a:extLst>
          </p:cNvPr>
          <p:cNvGrpSpPr/>
          <p:nvPr/>
        </p:nvGrpSpPr>
        <p:grpSpPr>
          <a:xfrm>
            <a:off x="29758805" y="4170386"/>
            <a:ext cx="13471987" cy="20651621"/>
            <a:chOff x="29163119" y="2108676"/>
            <a:chExt cx="13471987" cy="20651621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10ACD2CD-3D1D-411C-B404-4CBED7AF8692}"/>
                </a:ext>
              </a:extLst>
            </p:cNvPr>
            <p:cNvGrpSpPr/>
            <p:nvPr/>
          </p:nvGrpSpPr>
          <p:grpSpPr>
            <a:xfrm>
              <a:off x="29163119" y="2108676"/>
              <a:ext cx="13471987" cy="20651621"/>
              <a:chOff x="30200731" y="3540947"/>
              <a:chExt cx="13471987" cy="20651621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5FAB21E4-13CC-437F-A222-628B501A9C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591316" y="3540947"/>
                <a:ext cx="9568319" cy="20651621"/>
                <a:chOff x="30143549" y="4942303"/>
                <a:chExt cx="11556304" cy="24942356"/>
              </a:xfrm>
            </p:grpSpPr>
            <p:pic>
              <p:nvPicPr>
                <p:cNvPr id="276" name="Picture 275" descr="A picture containing indoor, bed, window, sitting&#10;&#10;Description automatically generated">
                  <a:extLst>
                    <a:ext uri="{FF2B5EF4-FFF2-40B4-BE49-F238E27FC236}">
                      <a16:creationId xmlns:a16="http://schemas.microsoft.com/office/drawing/2014/main" id="{3A0F2927-BC32-4483-8625-C090BC83A5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 rot="5400000">
                  <a:off x="23450523" y="11635329"/>
                  <a:ext cx="24942356" cy="11556304"/>
                </a:xfrm>
                <a:prstGeom prst="rect">
                  <a:avLst/>
                </a:prstGeom>
                <a:ln>
                  <a:noFill/>
                </a:ln>
                <a:effectLst>
                  <a:softEdge rad="635000"/>
                </a:effectLst>
              </p:spPr>
            </p:pic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B7BDA2B8-A1DD-4656-81F5-4A9D596FA811}"/>
                    </a:ext>
                  </a:extLst>
                </p:cNvPr>
                <p:cNvGrpSpPr/>
                <p:nvPr/>
              </p:nvGrpSpPr>
              <p:grpSpPr>
                <a:xfrm>
                  <a:off x="34944574" y="9755381"/>
                  <a:ext cx="2187456" cy="15303363"/>
                  <a:chOff x="34944574" y="9755381"/>
                  <a:chExt cx="2187456" cy="15303363"/>
                </a:xfrm>
              </p:grpSpPr>
              <p:pic>
                <p:nvPicPr>
                  <p:cNvPr id="278" name="Picture 2" descr="14748NOS - NOS Nitrous Bottle Image">
                    <a:extLst>
                      <a:ext uri="{FF2B5EF4-FFF2-40B4-BE49-F238E27FC236}">
                        <a16:creationId xmlns:a16="http://schemas.microsoft.com/office/drawing/2014/main" id="{607A29D4-9B56-4E42-AC5D-DD78B74E98C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backgroundRemoval t="4833" b="90811" l="9949" r="89880">
                                <a14:foregroundMark x1="45455" y1="6862" x2="45455" y2="6862"/>
                                <a14:foregroundMark x1="50943" y1="5072" x2="47170" y2="6265"/>
                                <a14:foregroundMark x1="54202" y1="5549" x2="42710" y2="4833"/>
                                <a14:foregroundMark x1="49057" y1="6086" x2="56604" y2="6325"/>
                                <a14:foregroundMark x1="56432" y1="7697" x2="49571" y2="9606"/>
                                <a14:foregroundMark x1="32590" y1="51372" x2="32762" y2="47136"/>
                                <a14:foregroundMark x1="34820" y1="48986" x2="40309" y2="51313"/>
                                <a14:foregroundMark x1="53345" y1="49523" x2="53002" y2="51253"/>
                                <a14:foregroundMark x1="59348" y1="50119" x2="62779" y2="50060"/>
                                <a14:foregroundMark x1="31046" y1="88305" x2="49914" y2="90811"/>
                                <a14:foregroundMark x1="49914" y1="90811" x2="61947" y2="90521"/>
                                <a14:foregroundMark x1="25901" y1="88484" x2="24185" y2="87709"/>
                                <a14:backgroundMark x1="75643" y1="90334" x2="48542" y2="92601"/>
                                <a14:backgroundMark x1="35849" y1="91706" x2="17153" y2="88305"/>
                                <a14:backgroundMark x1="35506" y1="91647" x2="42196" y2="92124"/>
                                <a14:backgroundMark x1="17496" y1="87828" x2="23499" y2="89558"/>
                                <a14:backgroundMark x1="22642" y1="89081" x2="17153" y2="87112"/>
                                <a14:backgroundMark x1="18353" y1="86933" x2="20240" y2="881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34944574" y="16160416"/>
                    <a:ext cx="2187456" cy="68103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9" name="Picture 278">
                    <a:extLst>
                      <a:ext uri="{FF2B5EF4-FFF2-40B4-BE49-F238E27FC236}">
                        <a16:creationId xmlns:a16="http://schemas.microsoft.com/office/drawing/2014/main" id="{B6324776-65C8-4EF6-AE13-915E4771DC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07" t="23269" r="33537" b="19381"/>
                  <a:stretch/>
                </p:blipFill>
                <p:spPr>
                  <a:xfrm rot="10645812">
                    <a:off x="35085253" y="22930428"/>
                    <a:ext cx="1539022" cy="2128316"/>
                  </a:xfrm>
                  <a:prstGeom prst="rect">
                    <a:avLst/>
                  </a:prstGeom>
                </p:spPr>
              </p:pic>
              <p:pic>
                <p:nvPicPr>
                  <p:cNvPr id="280" name="Picture 195">
                    <a:extLst>
                      <a:ext uri="{FF2B5EF4-FFF2-40B4-BE49-F238E27FC236}">
                        <a16:creationId xmlns:a16="http://schemas.microsoft.com/office/drawing/2014/main" id="{ADB543AB-FAB4-4A03-AD8A-D784DCEF08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635" r="35134"/>
                  <a:stretch/>
                </p:blipFill>
                <p:spPr>
                  <a:xfrm rot="10800000">
                    <a:off x="35549012" y="9755381"/>
                    <a:ext cx="905042" cy="2022900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12">
                    <a:extLst>
                      <a:ext uri="{FF2B5EF4-FFF2-40B4-BE49-F238E27FC236}">
                        <a16:creationId xmlns:a16="http://schemas.microsoft.com/office/drawing/2014/main" id="{BBAF2989-F791-4CBF-81E6-E63E0CC68C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966" r="35107"/>
                  <a:stretch/>
                </p:blipFill>
                <p:spPr>
                  <a:xfrm>
                    <a:off x="35179112" y="13617807"/>
                    <a:ext cx="1461648" cy="276359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1BC29375-58C3-41DD-BD8E-B6229378D449}"/>
                  </a:ext>
                </a:extLst>
              </p:cNvPr>
              <p:cNvSpPr txBox="1"/>
              <p:nvPr/>
            </p:nvSpPr>
            <p:spPr>
              <a:xfrm>
                <a:off x="30201159" y="8896143"/>
                <a:ext cx="5462378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Avionics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An electronics module responsible for GPS tracking, engine ignition and flow control</a:t>
                </a: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2B58915-B0F2-4886-A4D1-B3D7640B6822}"/>
                  </a:ext>
                </a:extLst>
              </p:cNvPr>
              <p:cNvSpPr txBox="1"/>
              <p:nvPr/>
            </p:nvSpPr>
            <p:spPr>
              <a:xfrm>
                <a:off x="30200731" y="13824694"/>
                <a:ext cx="4740972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Recovery System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recovery module that is deployed at apogee</a:t>
                </a: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170F783D-A63E-4C18-97B5-30F6EC1D9F00}"/>
                  </a:ext>
                </a:extLst>
              </p:cNvPr>
              <p:cNvSpPr txBox="1"/>
              <p:nvPr/>
            </p:nvSpPr>
            <p:spPr>
              <a:xfrm>
                <a:off x="38046372" y="10599916"/>
                <a:ext cx="4997851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Research Payload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payload built in-house to collect data</a:t>
                </a:r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C485BF2-D65A-49B8-84AE-384BED6A4F8C}"/>
                  </a:ext>
                </a:extLst>
              </p:cNvPr>
              <p:cNvSpPr txBox="1"/>
              <p:nvPr/>
            </p:nvSpPr>
            <p:spPr>
              <a:xfrm>
                <a:off x="30200731" y="17891471"/>
                <a:ext cx="473208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Throttle Control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flow regulation system to insert oxidizer flow into the chamber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BFDD7104-3FB5-4644-B73D-A3C2AB13190E}"/>
                  </a:ext>
                </a:extLst>
              </p:cNvPr>
              <p:cNvSpPr txBox="1"/>
              <p:nvPr/>
            </p:nvSpPr>
            <p:spPr>
              <a:xfrm>
                <a:off x="38046372" y="19315741"/>
                <a:ext cx="562634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Runaway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New Hampshire’s first hybrid rocket engine that utilizes a liquid oxidizer and solid fuel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8379FDE-4A73-4C15-855E-963B37FD65CA}"/>
                  </a:ext>
                </a:extLst>
              </p:cNvPr>
              <p:cNvSpPr txBox="1"/>
              <p:nvPr/>
            </p:nvSpPr>
            <p:spPr>
              <a:xfrm>
                <a:off x="38046372" y="14682536"/>
                <a:ext cx="396933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Oxidizer Storage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pressurized vessel holding the liquid oxidizer</a:t>
                </a:r>
              </a:p>
            </p:txBody>
          </p:sp>
        </p:grp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D06E3C1-7B26-42BF-A3F5-3D7B6ADFC216}"/>
                </a:ext>
              </a:extLst>
            </p:cNvPr>
            <p:cNvCxnSpPr>
              <a:cxnSpLocks/>
              <a:endCxn id="280" idx="3"/>
            </p:cNvCxnSpPr>
            <p:nvPr/>
          </p:nvCxnSpPr>
          <p:spPr>
            <a:xfrm flipV="1">
              <a:off x="31083250" y="6931233"/>
              <a:ext cx="3946037" cy="1081117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AA16F6D-B18A-4022-862A-570BBC336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79285" y="11070250"/>
              <a:ext cx="2212415" cy="187105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5039430-B2C3-40D0-8795-00AD8C29A644}"/>
                </a:ext>
              </a:extLst>
            </p:cNvPr>
            <p:cNvCxnSpPr>
              <a:cxnSpLocks/>
            </p:cNvCxnSpPr>
            <p:nvPr/>
          </p:nvCxnSpPr>
          <p:spPr>
            <a:xfrm>
              <a:off x="32618363" y="17009636"/>
              <a:ext cx="2104657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4E03D56-C360-43E0-86A5-95163447F5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33000" y="18435638"/>
              <a:ext cx="874019" cy="78701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625DBFA-99D5-4469-ACAF-234A3FED2572}"/>
                </a:ext>
              </a:extLst>
            </p:cNvPr>
            <p:cNvCxnSpPr>
              <a:cxnSpLocks/>
            </p:cNvCxnSpPr>
            <p:nvPr/>
          </p:nvCxnSpPr>
          <p:spPr>
            <a:xfrm>
              <a:off x="35623500" y="12842379"/>
              <a:ext cx="1483519" cy="959346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7A4FD2D-80B4-4046-8ECF-B14690E99E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81661" y="8567836"/>
              <a:ext cx="1525358" cy="114478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8" name="Rectangle 217">
            <a:extLst>
              <a:ext uri="{FF2B5EF4-FFF2-40B4-BE49-F238E27FC236}">
                <a16:creationId xmlns:a16="http://schemas.microsoft.com/office/drawing/2014/main" id="{28C8579B-32C5-4E8E-92AD-31C1B78502CC}"/>
              </a:ext>
            </a:extLst>
          </p:cNvPr>
          <p:cNvSpPr/>
          <p:nvPr/>
        </p:nvSpPr>
        <p:spPr>
          <a:xfrm>
            <a:off x="212725" y="4538691"/>
            <a:ext cx="13766045" cy="21001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C8A926FB-E6F7-415C-A18E-55C1618FAB63}"/>
              </a:ext>
            </a:extLst>
          </p:cNvPr>
          <p:cNvSpPr/>
          <p:nvPr/>
        </p:nvSpPr>
        <p:spPr>
          <a:xfrm>
            <a:off x="14532359" y="3224547"/>
            <a:ext cx="13766045" cy="22315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DFBE408D-F73E-4929-8D55-32B03AFE1E93}"/>
              </a:ext>
            </a:extLst>
          </p:cNvPr>
          <p:cNvSpPr/>
          <p:nvPr/>
        </p:nvSpPr>
        <p:spPr>
          <a:xfrm>
            <a:off x="28973807" y="4535347"/>
            <a:ext cx="13766045" cy="209641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937222B-36C2-45FD-90D0-AE2CBFCF5924}"/>
              </a:ext>
            </a:extLst>
          </p:cNvPr>
          <p:cNvGrpSpPr/>
          <p:nvPr/>
        </p:nvGrpSpPr>
        <p:grpSpPr>
          <a:xfrm>
            <a:off x="917337" y="5212716"/>
            <a:ext cx="12536771" cy="20327342"/>
            <a:chOff x="29913526" y="4833662"/>
            <a:chExt cx="12536771" cy="20327342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DCF79BAB-8940-4F15-A71F-1AAE19352F2A}"/>
                </a:ext>
              </a:extLst>
            </p:cNvPr>
            <p:cNvGrpSpPr/>
            <p:nvPr/>
          </p:nvGrpSpPr>
          <p:grpSpPr>
            <a:xfrm>
              <a:off x="29913526" y="4833662"/>
              <a:ext cx="12536771" cy="20327342"/>
              <a:chOff x="2363905" y="4796908"/>
              <a:chExt cx="12536771" cy="20327342"/>
            </a:xfrm>
          </p:grpSpPr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63219195-F46B-430F-92BC-04265CB8DB6C}"/>
                  </a:ext>
                </a:extLst>
              </p:cNvPr>
              <p:cNvGrpSpPr/>
              <p:nvPr/>
            </p:nvGrpSpPr>
            <p:grpSpPr>
              <a:xfrm>
                <a:off x="5710037" y="4796908"/>
                <a:ext cx="5473185" cy="20327342"/>
                <a:chOff x="6611208" y="2963434"/>
                <a:chExt cx="5935021" cy="23674596"/>
              </a:xfrm>
            </p:grpSpPr>
            <p:pic>
              <p:nvPicPr>
                <p:cNvPr id="307" name="Picture 178">
                  <a:extLst>
                    <a:ext uri="{FF2B5EF4-FFF2-40B4-BE49-F238E27FC236}">
                      <a16:creationId xmlns:a16="http://schemas.microsoft.com/office/drawing/2014/main" id="{252CC7BF-6A18-45B5-8FF8-074623BABF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11208" y="2963434"/>
                  <a:ext cx="5935021" cy="23038405"/>
                </a:xfrm>
                <a:prstGeom prst="rect">
                  <a:avLst/>
                </a:prstGeom>
              </p:spPr>
            </p:pic>
            <p:pic>
              <p:nvPicPr>
                <p:cNvPr id="308" name="Picture 195">
                  <a:extLst>
                    <a:ext uri="{FF2B5EF4-FFF2-40B4-BE49-F238E27FC236}">
                      <a16:creationId xmlns:a16="http://schemas.microsoft.com/office/drawing/2014/main" id="{86EC18E1-CA45-4353-A638-8C90ECB3A3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560764" y="8297433"/>
                  <a:ext cx="3783882" cy="2193724"/>
                </a:xfrm>
                <a:prstGeom prst="rect">
                  <a:avLst/>
                </a:prstGeom>
              </p:spPr>
            </p:pic>
            <p:pic>
              <p:nvPicPr>
                <p:cNvPr id="309" name="Picture 196">
                  <a:extLst>
                    <a:ext uri="{FF2B5EF4-FFF2-40B4-BE49-F238E27FC236}">
                      <a16:creationId xmlns:a16="http://schemas.microsoft.com/office/drawing/2014/main" id="{0617D05A-08B1-42C0-93AA-92B360EE18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>
                  <a:off x="7779953" y="20529788"/>
                  <a:ext cx="2857092" cy="6108242"/>
                </a:xfrm>
                <a:prstGeom prst="rect">
                  <a:avLst/>
                </a:prstGeom>
              </p:spPr>
            </p:pic>
            <p:pic>
              <p:nvPicPr>
                <p:cNvPr id="310" name="Picture 201">
                  <a:extLst>
                    <a:ext uri="{FF2B5EF4-FFF2-40B4-BE49-F238E27FC236}">
                      <a16:creationId xmlns:a16="http://schemas.microsoft.com/office/drawing/2014/main" id="{6DE5C63C-880C-4853-B545-BC6917954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>
                  <a:off x="7757717" y="12490909"/>
                  <a:ext cx="2901562" cy="6039127"/>
                </a:xfrm>
                <a:prstGeom prst="rect">
                  <a:avLst/>
                </a:prstGeom>
              </p:spPr>
            </p:pic>
            <p:pic>
              <p:nvPicPr>
                <p:cNvPr id="311" name="Picture 206">
                  <a:extLst>
                    <a:ext uri="{FF2B5EF4-FFF2-40B4-BE49-F238E27FC236}">
                      <a16:creationId xmlns:a16="http://schemas.microsoft.com/office/drawing/2014/main" id="{7479301A-CA8E-420D-9B3D-CD0E3E79D6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283198" y="10351136"/>
                  <a:ext cx="2227768" cy="3341653"/>
                </a:xfrm>
                <a:prstGeom prst="rect">
                  <a:avLst/>
                </a:prstGeom>
              </p:spPr>
            </p:pic>
            <p:pic>
              <p:nvPicPr>
                <p:cNvPr id="312" name="Picture 211">
                  <a:extLst>
                    <a:ext uri="{FF2B5EF4-FFF2-40B4-BE49-F238E27FC236}">
                      <a16:creationId xmlns:a16="http://schemas.microsoft.com/office/drawing/2014/main" id="{92E20FA6-7D86-45CB-B5F1-FD3425BF9C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449559" y="18609665"/>
                  <a:ext cx="1747644" cy="2621465"/>
                </a:xfrm>
                <a:prstGeom prst="rect">
                  <a:avLst/>
                </a:prstGeom>
              </p:spPr>
            </p:pic>
            <p:pic>
              <p:nvPicPr>
                <p:cNvPr id="313" name="Picture 212">
                  <a:extLst>
                    <a:ext uri="{FF2B5EF4-FFF2-40B4-BE49-F238E27FC236}">
                      <a16:creationId xmlns:a16="http://schemas.microsoft.com/office/drawing/2014/main" id="{5C940BA3-E96E-4E1F-93AE-6763DC3F18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701564" y="6202831"/>
                  <a:ext cx="3391035" cy="2260690"/>
                </a:xfrm>
                <a:prstGeom prst="rect">
                  <a:avLst/>
                </a:prstGeom>
              </p:spPr>
            </p:pic>
          </p:grpSp>
          <p:sp>
            <p:nvSpPr>
              <p:cNvPr id="297" name="TextBox 128">
                <a:extLst>
                  <a:ext uri="{FF2B5EF4-FFF2-40B4-BE49-F238E27FC236}">
                    <a16:creationId xmlns:a16="http://schemas.microsoft.com/office/drawing/2014/main" id="{5270712E-0BF6-4B0E-84B6-6FBE76FC8128}"/>
                  </a:ext>
                </a:extLst>
              </p:cNvPr>
              <p:cNvSpPr txBox="1"/>
              <p:nvPr/>
            </p:nvSpPr>
            <p:spPr>
              <a:xfrm>
                <a:off x="10285293" y="16597646"/>
                <a:ext cx="39226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Staging Coupler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Supports stage separation at sustainer ignition</a:t>
                </a:r>
                <a:endParaRPr lang="en-US" sz="2400" dirty="0">
                  <a:solidFill>
                    <a:schemeClr val="bg1"/>
                  </a:solidFill>
                  <a:ea typeface="Optima" charset="0"/>
                  <a:cs typeface="Optima" charset="0"/>
                </a:endParaRPr>
              </a:p>
            </p:txBody>
          </p:sp>
          <p:sp>
            <p:nvSpPr>
              <p:cNvPr id="298" name="TextBox 52">
                <a:extLst>
                  <a:ext uri="{FF2B5EF4-FFF2-40B4-BE49-F238E27FC236}">
                    <a16:creationId xmlns:a16="http://schemas.microsoft.com/office/drawing/2014/main" id="{4133D4F0-E96C-4919-8D34-44B2DD9F35A9}"/>
                  </a:ext>
                </a:extLst>
              </p:cNvPr>
              <p:cNvSpPr txBox="1"/>
              <p:nvPr/>
            </p:nvSpPr>
            <p:spPr>
              <a:xfrm>
                <a:off x="2363905" y="21284576"/>
                <a:ext cx="4037480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Booster Engine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Initiates flight with a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0.7 second burn time</a:t>
                </a:r>
              </a:p>
            </p:txBody>
          </p:sp>
          <p:sp>
            <p:nvSpPr>
              <p:cNvPr id="299" name="TextBox 60">
                <a:extLst>
                  <a:ext uri="{FF2B5EF4-FFF2-40B4-BE49-F238E27FC236}">
                    <a16:creationId xmlns:a16="http://schemas.microsoft.com/office/drawing/2014/main" id="{AA16AC18-6D7D-42DA-8DE7-F94BBDD5C759}"/>
                  </a:ext>
                </a:extLst>
              </p:cNvPr>
              <p:cNvSpPr txBox="1"/>
              <p:nvPr/>
            </p:nvSpPr>
            <p:spPr>
              <a:xfrm>
                <a:off x="10285293" y="5733117"/>
                <a:ext cx="437487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Drogue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A small parachute deployed at sustainer apogee</a:t>
                </a:r>
                <a:endParaRPr lang="en-US" sz="3200" dirty="0">
                  <a:solidFill>
                    <a:schemeClr val="bg1"/>
                  </a:solidFill>
                  <a:ea typeface="Optima" charset="0"/>
                  <a:cs typeface="Optima" charset="0"/>
                </a:endParaRPr>
              </a:p>
            </p:txBody>
          </p:sp>
          <p:sp>
            <p:nvSpPr>
              <p:cNvPr id="300" name="TextBox 68">
                <a:extLst>
                  <a:ext uri="{FF2B5EF4-FFF2-40B4-BE49-F238E27FC236}">
                    <a16:creationId xmlns:a16="http://schemas.microsoft.com/office/drawing/2014/main" id="{03CFED7F-DA32-43CA-826A-0B261203128B}"/>
                  </a:ext>
                </a:extLst>
              </p:cNvPr>
              <p:cNvSpPr txBox="1"/>
              <p:nvPr/>
            </p:nvSpPr>
            <p:spPr>
              <a:xfrm>
                <a:off x="10285293" y="19569927"/>
                <a:ext cx="3495121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Aft Fins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Provides stability to the rocket before stage separation</a:t>
                </a:r>
              </a:p>
            </p:txBody>
          </p:sp>
          <p:sp>
            <p:nvSpPr>
              <p:cNvPr id="301" name="TextBox 76">
                <a:extLst>
                  <a:ext uri="{FF2B5EF4-FFF2-40B4-BE49-F238E27FC236}">
                    <a16:creationId xmlns:a16="http://schemas.microsoft.com/office/drawing/2014/main" id="{688B7B5F-5340-40EA-A35E-00D887D5BD45}"/>
                  </a:ext>
                </a:extLst>
              </p:cNvPr>
              <p:cNvSpPr txBox="1"/>
              <p:nvPr/>
            </p:nvSpPr>
            <p:spPr>
              <a:xfrm>
                <a:off x="10285292" y="8707912"/>
                <a:ext cx="4374877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Electronics Bay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Houses the TeleMega GPS and controls both parachute deployment and sustainer ignition</a:t>
                </a:r>
                <a:endParaRPr lang="en-US" sz="3200" dirty="0">
                  <a:solidFill>
                    <a:schemeClr val="bg1"/>
                  </a:solidFill>
                  <a:ea typeface="Optima" charset="0"/>
                  <a:cs typeface="Optima" charset="0"/>
                </a:endParaRPr>
              </a:p>
            </p:txBody>
          </p:sp>
          <p:sp>
            <p:nvSpPr>
              <p:cNvPr id="302" name="TextBox 84">
                <a:extLst>
                  <a:ext uri="{FF2B5EF4-FFF2-40B4-BE49-F238E27FC236}">
                    <a16:creationId xmlns:a16="http://schemas.microsoft.com/office/drawing/2014/main" id="{15BC162B-7BEF-4392-BA08-43A96A949A28}"/>
                  </a:ext>
                </a:extLst>
              </p:cNvPr>
              <p:cNvSpPr txBox="1"/>
              <p:nvPr/>
            </p:nvSpPr>
            <p:spPr>
              <a:xfrm>
                <a:off x="10285293" y="12761076"/>
                <a:ext cx="4615383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Sustainer Engine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Propels the rocket to max altitude after booster burnout; 1.7 second burn time</a:t>
                </a:r>
              </a:p>
            </p:txBody>
          </p:sp>
          <p:sp>
            <p:nvSpPr>
              <p:cNvPr id="303" name="TextBox 93">
                <a:extLst>
                  <a:ext uri="{FF2B5EF4-FFF2-40B4-BE49-F238E27FC236}">
                    <a16:creationId xmlns:a16="http://schemas.microsoft.com/office/drawing/2014/main" id="{0078EC8A-0CD7-4433-9CA4-0DD4870A99ED}"/>
                  </a:ext>
                </a:extLst>
              </p:cNvPr>
              <p:cNvSpPr txBox="1"/>
              <p:nvPr/>
            </p:nvSpPr>
            <p:spPr>
              <a:xfrm>
                <a:off x="2398725" y="17774427"/>
                <a:ext cx="473566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Booster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A large parachute to slow the booster to a safe landing speed</a:t>
                </a:r>
              </a:p>
            </p:txBody>
          </p:sp>
          <p:sp>
            <p:nvSpPr>
              <p:cNvPr id="304" name="TextBox 104">
                <a:extLst>
                  <a:ext uri="{FF2B5EF4-FFF2-40B4-BE49-F238E27FC236}">
                    <a16:creationId xmlns:a16="http://schemas.microsoft.com/office/drawing/2014/main" id="{09D9A3BA-2315-4DA4-8923-7B924ACC2C22}"/>
                  </a:ext>
                </a:extLst>
              </p:cNvPr>
              <p:cNvSpPr txBox="1"/>
              <p:nvPr/>
            </p:nvSpPr>
            <p:spPr>
              <a:xfrm>
                <a:off x="2408895" y="14392899"/>
                <a:ext cx="402004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Forward Fins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Provides stability to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the sustainer after stage separation</a:t>
                </a:r>
              </a:p>
            </p:txBody>
          </p:sp>
          <p:sp>
            <p:nvSpPr>
              <p:cNvPr id="305" name="TextBox 112">
                <a:extLst>
                  <a:ext uri="{FF2B5EF4-FFF2-40B4-BE49-F238E27FC236}">
                    <a16:creationId xmlns:a16="http://schemas.microsoft.com/office/drawing/2014/main" id="{0A6D1DAE-34F0-47F2-9A01-61EA5BFE18FC}"/>
                  </a:ext>
                </a:extLst>
              </p:cNvPr>
              <p:cNvSpPr txBox="1"/>
              <p:nvPr/>
            </p:nvSpPr>
            <p:spPr>
              <a:xfrm>
                <a:off x="2408895" y="10653699"/>
                <a:ext cx="4859571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Sustainer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A larger main parachute that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slows the sustainer to a safe landing speed</a:t>
                </a:r>
                <a:endParaRPr lang="en-US" sz="2400" dirty="0">
                  <a:solidFill>
                    <a:schemeClr val="bg1"/>
                  </a:solidFill>
                  <a:ea typeface="Optima" charset="0"/>
                  <a:cs typeface="Optima" charset="0"/>
                </a:endParaRPr>
              </a:p>
            </p:txBody>
          </p:sp>
          <p:sp>
            <p:nvSpPr>
              <p:cNvPr id="306" name="TextBox 120">
                <a:extLst>
                  <a:ext uri="{FF2B5EF4-FFF2-40B4-BE49-F238E27FC236}">
                    <a16:creationId xmlns:a16="http://schemas.microsoft.com/office/drawing/2014/main" id="{96182CAD-26B5-45DB-A1FE-E14698270A86}"/>
                  </a:ext>
                </a:extLst>
              </p:cNvPr>
              <p:cNvSpPr txBox="1"/>
              <p:nvPr/>
            </p:nvSpPr>
            <p:spPr>
              <a:xfrm>
                <a:off x="2408895" y="6925810"/>
                <a:ext cx="4877023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Nose Cone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A nose cone that houses the drogue parachute and connects directly to the electronics bay</a:t>
                </a:r>
                <a:endParaRPr lang="en-US" sz="2400" dirty="0">
                  <a:solidFill>
                    <a:schemeClr val="bg1"/>
                  </a:solidFill>
                  <a:ea typeface="Optima" charset="0"/>
                  <a:cs typeface="Optima" charset="0"/>
                </a:endParaRPr>
              </a:p>
            </p:txBody>
          </p:sp>
        </p:grp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8D979CA-03BE-4F19-A640-D11B6685E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7875" y="6610350"/>
              <a:ext cx="2876550" cy="9096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589E3BD0-EB7D-441A-A1AC-CD70C1CB9D0F}"/>
                </a:ext>
              </a:extLst>
            </p:cNvPr>
            <p:cNvCxnSpPr>
              <a:cxnSpLocks/>
            </p:cNvCxnSpPr>
            <p:nvPr/>
          </p:nvCxnSpPr>
          <p:spPr>
            <a:xfrm>
              <a:off x="34432882" y="11246699"/>
              <a:ext cx="1116988" cy="85313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3ECC18A5-47FD-4A5C-B71B-65824743643B}"/>
                </a:ext>
              </a:extLst>
            </p:cNvPr>
            <p:cNvCxnSpPr>
              <a:cxnSpLocks/>
            </p:cNvCxnSpPr>
            <p:nvPr/>
          </p:nvCxnSpPr>
          <p:spPr>
            <a:xfrm>
              <a:off x="32745874" y="14986963"/>
              <a:ext cx="1861626" cy="4121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60063B3D-D922-4629-9267-1005FFB17581}"/>
                </a:ext>
              </a:extLst>
            </p:cNvPr>
            <p:cNvCxnSpPr>
              <a:cxnSpLocks/>
            </p:cNvCxnSpPr>
            <p:nvPr/>
          </p:nvCxnSpPr>
          <p:spPr>
            <a:xfrm>
              <a:off x="34129862" y="18370336"/>
              <a:ext cx="1524977" cy="4814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1B407B7-3C96-4833-AF05-CC7DBD2C4DAC}"/>
                </a:ext>
              </a:extLst>
            </p:cNvPr>
            <p:cNvCxnSpPr>
              <a:cxnSpLocks/>
            </p:cNvCxnSpPr>
            <p:nvPr/>
          </p:nvCxnSpPr>
          <p:spPr>
            <a:xfrm>
              <a:off x="33243528" y="21877526"/>
              <a:ext cx="2451410" cy="4483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73C8D58-D413-4AC8-97FD-571D76DD5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12018" y="20164741"/>
              <a:ext cx="1309741" cy="193696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755A35A-EDD7-4EFA-9019-D989394ED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68623" y="17194484"/>
              <a:ext cx="1753136" cy="6835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4B251DE-9B4A-443F-B633-DE2A5A98A1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0782" y="13354165"/>
              <a:ext cx="2174419" cy="109135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060D7A4-D4D5-46F5-88F4-A65455674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55419" y="9303871"/>
              <a:ext cx="2379782" cy="177392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E18F98A-38CE-4977-A666-3897A2947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28747" y="6325438"/>
              <a:ext cx="2106454" cy="17235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10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00000">
              <a:schemeClr val="accent1">
                <a:lumMod val="60000"/>
                <a:lumOff val="40000"/>
              </a:schemeClr>
            </a:gs>
            <a:gs pos="32000">
              <a:schemeClr val="accent1">
                <a:lumMod val="20000"/>
                <a:lumOff val="80000"/>
              </a:schemeClr>
            </a:gs>
            <a:gs pos="0">
              <a:schemeClr val="accent2">
                <a:lumMod val="0"/>
                <a:lumOff val="10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DC671951-5AEF-443A-88F0-7C0A1EB2E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6" y="586145"/>
            <a:ext cx="11940864" cy="2010811"/>
          </a:xfrm>
          <a:prstGeom prst="rect">
            <a:avLst/>
          </a:prstGeom>
        </p:spPr>
      </p:pic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B6387E-D52A-482F-BBCB-4E81A2C9F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660" y="138740"/>
            <a:ext cx="4247540" cy="266887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877980" y="2699617"/>
            <a:ext cx="12196840" cy="700232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We Are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second year engineering organization comprised of students of all classes and CEPS majors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primary engineering goal of pursuing the art of high power rocketry with custom-made hybrid engines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AutoShape 8" descr="data:image/jpg;base64,%20/9j/4AAQSkZJRgABAQEAYABgAAD/2wBDAAUDBAQEAwUEBAQFBQUGBwwIBwcHBw8LCwkMEQ8SEhEPERETFhwXExQaFRERGCEYGh0dHx8fExciJCIeJBweHx7/2wBDAQUFBQcGBw4ICA4eFBEUHh4eHh4eHh4eHh4eHh4eHh4eHh4eHh4eHh4eHh4eHh4eHh4eHh4eHh4eHh4eHh4eHh7/wAARCAHdAp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+KbTpEvYvvAA4BWToc/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/FfiHR/C2hz61r19FZWUA+aRz1PZVHUsewFZPxJ8eaJ4F0hbvUmkuLudvLstPtxuuLuTsqL/ADPQV8zeO7r4leJPE6eItf0S7aCBxLptlavBdxWIJPDRMAWfbtBYZOc4IGALjByE3Y7XX9S1z4pXaXWuw3Gk+Eo2D2ejk7Zbz+7Lc46DuI/z99yNEjjWONFREUKqqMBQOgA7CvK7T4o39rcLbaxb2PmkjK3KTafLz/syBlPH+0K6ex+IOjzIrXlpqNkDj5zD58fP+3CWGPriuyHLFWRm7s6+ory1tryEw3ltDcxHqk0YdT+BqppOuaLqwH9m6rZXZwDtimUsPqvUfiK0Tx1rQRiQeGdNspPM0aTUNDk4w2mXsluOM4+RTsPU9VrZsdc+IWlqi2niq21SJAAI9XsFZiACP9ZCUPXHJU9KWiodOL3Q7s2LH4p+IrUhde8ENOgB3T6PfJN0X/nnKI25ORwT261u2Xxc8BzOIr7WH0aYkjy9VtpLToAfvSAKevY+teZ2GuxzI7XVrPaBXKhmUspx7gcVoR3FpeRMiTQXEZGGXIYEe4rH2MJfCyuZnuNnd2t5CJrO5huYj0eKQOp/EVNXyB4mm8PRvPdaGkeiW0DH7XrNjK1sSQQWji8sgO2VALHIGMDJ6dN8OPGHxYvNMaRdZt7bSEkLac2q2LT3lxGWDDzTvB2gZAP3iCOuMnN0ZX0HzI+maK8itPiV40siq6r4T07VI+N0ul33lP1PPlzADpjjf681tWPxg8IsqDWV1Tw/K23I1KxdEUnPHmqGj7dd2ORWbhJbod0eh0VnaFr2ia7bfadF1ew1KHjL2twsgGRkZ2k44rRqRhRRRQAUUUUAFFFFABRRRQAUUUUAFFFFABRRRQAUUUUAFFFFABRRRQAUUUUAFFFFABRRRQAUUUUAFFFFABRRRQAUUUUAFFFFABRRRQAUUUUAFFFFABRRRQAUUUUAFFFFABRRRQAUUUUAFFFFABRRRQAUUUUAFFFFABRRRQAUUUUAFFFFABXn3xT+Jdt4VlTQtFtRrPiq6TNvp6NhYlP/AC1mb+BB19T265rD+JXxPu5tTn8H/D0w3Wrp8l/qjDdbaYD19nl9E7d++OV8M+H7TQ4pnSSa8v7p/Mvb+4bdPcyHqzN6eg6CtqdJy1exLlYh0TQ7oatN4l8SXx1fxHdDEt0w+SBT/wAsoV/gQdPU9/St2iiuxJJWRmMuYYbmEw3MMc8Z6pIgZT+Brl9Q+Hfg+7cyR6SNPmP/AC10+V7Zs49EIH6V1dY3iPXodKKWsEJvNSmXdDaqccdN8jfwID3PXoATxQ0uoHA+M/BEWmWf2lfEj3LMSlta6jYx3Ukz4wERl2Nn37DJOBzXLyeI9U8KXyWOo32oaZK0XmoLO6a7hC4x8ySBwuD6AD3rodV1S6OqTR28yajrrLsnu2TEFih52KuePUIDubgsa8412C7uNVuNW0Jf7ThtIvJ1C9mYfvpi/AU55I4GFBA4AFZS02KR6Vo3xNvpuINQ0TVwM/I4NvL0HUqWH/jorqbTx/aH/j/0jULf/btwtynb+4d//jtfOt1cRSQpNquhSCNhlZfLDqR6gnB/IVLaXlpG2LDXLqyfsjTHH/fMmf0pKowsfSmh+JfD4t5IX1myilVpJWilmEbhCxO4q2DjHtXKeMfElnKI72aJrTTt4FtGsOLvUX7ADqsZ9PvN3wOD5nrGoaq+r6XYyixv7WV4z5NxGQsjCMthiMjbkZwB1AqroniKS21q4nv11MXVpKI4Lu0laXyVBb5QGzgYIH3TwOvJpc90kFj2Dw14NvdTt4dQ8UQQWzROJLHT1XzFtR28zPys3TjGB+g7b/ibRf8APrdD8Y2/qK8n0T4nXTMkUXiDT79uMxX9v5Up6/xJtx2/gNdbp/xBLAf2hocw6ZksbhJ16cna2x/0NXHl6Cdzq/7RMf8Ax9WN1B6sE3r+a5qa21CzuDthuomP93dg/keax7Pxp4YuHWNtWitJm6RXitbvnGcYkAz+FbMlvZ3kQeSGGdD0baGB+hq1foxFC98NaDdz/aZdKtkuM5FxAvkyg4IyHTDdz3qxaR+JdL/5AfjjXbVQMLDdut9EPlwOJQW7Do1J/ZcUf/HrcXNt7JISv5NkUvl6rF9y4trkekiFD+Y4/SpcU90O5uWvxA+IFgP9M0jQddjAPNvPJZSngY+Vw65zn+IdRW3Z/F/Q0X/if6Lr2hkFtzzWZniABHPmQbxg5746GuG0K7vLy3lkvLeOErIVTY2cgcH9avSSJDG0skixxoCzOzYCgdST2FR7GEldD5meqeH/ABl4T8QEroviPS79wcGOG5QuDnHK5yOfat6vj3x9q+h6pAL28tbeLSonBjuzCPtd64OQsJxuRCcfMMM3bA5O98PR8RxpvmXfi7WNCsBMZdP00eXNLCpOcSvIrFgefkJ4z+FYui76Fcx9SUV4xYeM/iLpqxpNLoPiCNcBmmieymYZOSWTemenRQOK2dP+LqxssfiLwfrumZxuntlW9hXjJOYjvx/wCodOS6Duj06iuV0P4jeBtakENj4o003B/wCXeaYQzDjP3Hw3T2rqgQQCCCD0IqBhRRRQAUUUUAFFFFABRRRQAUUUUAFFFFABRRRQAUUUUAFFFFABRRRQAUUUUAFFFFABRRRQAUUUUAFFFFABRRRQAUUUUAFFFFABRRRQAUUUUAFFFFABRRRQAUUUUAFFFFABRRRQAUUUUAFFFFABRRVDxBrOl+H9HuNX1q+hsbG2QvLNK2FUf1PoByaALlzNDbW8lxcTRwwxKXkkkYKqKBkkk8AAd6+fvHHxUk8d6xceEfBetRaVpMbGPUNV81Uubj+9HbI3IHYyY+nvB4k1/X/ilPuaXUfD/gzBEVpHI0N1qYP8cpHKR+id889q5XUfhZAbfyNL166jhGStvqFvHeRDJycbgGHf+Kt4UXu0Q5HcaHpOn6HpkWnaZarb20fIUclierMTyxPcmrteTL4U8d6Gv/EtaOdBnnTNSe3JyevkzZj6ds0g8ceLdGO3WrWeJB31LTGReT/z3gJTp321081uhFj1qiuB0f4m2N4oMmmySA9ZNPuY7pRk/wB3Kv05+7TdR8cWutwXEeh6gbGxtlzfX8qGKVBzlY1fBU8HMhGBjAyeQ+ZBY3PEPiKSO4k0vRfKmvk4nnfmGzz/AHv7z9wg+pIHXzi81MSx3Uel3jx2pYtqOtTODJMw6hGPBI6bvur0UZ6U9Y1O1bSS0u7SvDkXCw4ImvST3H3sMe33nzk4HXB15L6eXTJNYt7e3sZpfLs9CM3lSONp2SOV6YODtxgcd+DEpDSLiCPUdNDAzaV4XSTaCqt9p1NifuoPvbWPU/ebntmqvjmaG38NCC6kTS48BdO0qB8eWoIJZtv3mxn2Hueas6fql1f/AGCS3X+1vENzbI0akYhsImA5bHCjHX+JvYYAx7ySXSfErNZXsGuXksB+1zXUOIyythlhYAgKMhSMEcdeoqHsMpaFqOqDT4PsOvCX90u6GZEkVTtHHy4IqxPc+aCupeGrC7Bzl7STy2P4HH8zVe5TQrg7tR8N3lo//PazcSgcdhyR/wB802Ky0+VtmkeLDFJziC8yD06YbJ/SpGW9atvDh1S3uJb/AFDR7iOKJlYodijYABkYGcHH3qq2eg6lDJPPous6dqkMz7zk4Yn/AL6/9mNaOvQa9b3ELR2cN7E8cUa+UxDO+0DAAyT0J6Vz80+meeft2lT2c4OCwjwwOfVPmHPqKSAuXo1GNdmseHZGTuygSJ+uB+RNVbW60qPH2S+utMbsBI0a/k3yVe0+/lVgNL8STgj/AJZSyCX8w3zfrVuW9vpP+QjpGl6kO7oDDIf5/wDoQpgPt9V1+ODbDqdtqFuR9y4iBDD/AHl4/wDHatWXiOaycu2i3Nk/OZtJuTH6c4UqT+KmsOS38MM2+Sy1bRZf76AugOP7y5/mKZ5Fwsc02l+IbS8t43ijXz3UF2kOMAE5O3IJ+bv04ouwPRdK+J1xEwjXxN82T+61a0HtwCPLb9TXY6f8Q7lgDdaNDcof+WlheKT1/uSbe3oxrw4/22LRJrrQ2ubeRdwaH5sr2O05A/E1Rjn0aNyVW50yTuY90Q69yh29apTaFY+j7Hxt4b0+xk/tO/awKl5T9ohdRgsSAGxtJ9gSa53xd4jlv2t1urSaaO4YHTtEjAaS6bqrzYyMdwv3R1OT08zur/VF8RaRDZawJI5GjKpKiyLkQk7mAwWz6evNZ2galJY6teySaW13JDMI0uLaYxSRAFjhfmBAw2MBugAxxQp6JBY968H+DZor9PEPiqSK91nH7iJeYLEeiDu3q3tx6nta8E0v4kTWhRf+Ei1OzAwPK1SASp06b2Ab/wAfrstK+I19JGGktNM1OPH+ss7kxMeP7j5Xk/7daxkhWZ6TRXK2vj3Q2XN9HqGm9cm4tiyDHU749y49ya39M1TTNUTfpuo2l4vfyJlfH5GquhDtS07T9ThMOpWNrexn+GeJZB+oqhaeH4dNVhoGp6xoOSTt0++dIwSME+U26PsP4a2KKHFPdBcdZeJfiNpjHytf0zW4sHEep2XlP14/eQ4Hr/BW3bfFjUrZtuueBtRVMnM2l3Md2oG7AO07H6c8Kawqr395bWNv591J5ce4LnBPJ+lZSowKUmeiaN8UvAupyx2416Kwu5MAW2oo1pLknGNsgGTn0zXYW1xBdW6XFtNHPDINySRsGVh6gjg18h+N/Ei6hAi31tK+nySBbPS413XGoSA/KXA+6ucEJ9C392tfwD4W12xsfN1TXdW0wGTzbXSdMv3htrDJzwEOGYknPVecc1i6N/hZXMfVNFeFWmq/EDSwo07xn9ujUACLWLFJ84BH+sj8tvQ5OTxW7afFDxNZqBrXgtLwAfNLpF+rE4Xr5cwQ8ntuPXvUOlNdB8yPWKK4Cw+MHgeaTytSvbvQZefl1azktl4GT+8YeWevZq7XTdS07UofO02/tb2Lkb7eZZF/NSazasMtUUUUAFFFFABRRRQAUUUUAFFFFABRRRQAUUUUAFFFFABRRRQAUUUUAFFFFABRRRQAUUUUAFFFFABRRRQAUUUUAFFFFABRRRQAUUUUAFFFFABRRRQAUUUUAFFFcL8UfiRp/g1ItOtbdtX8R3gP2LS4G+dv9uQ/wRjux/8A1CVwNf4geNNC8EaIdT1u4K7zstraIbprmTskadWJrxG8i13x1rEPiDxzGIbeBt+m6Ej7obX0ebtJL068D+TtL0bULvW28VeL75dV8QyLhGA/cWKH/llAp6D1bqfzrfrspUbayM3IDRRRW5IVHd3UFnay3V1cR29vEpaSSRtqqvqSar6zqlnpFkbu+kKpuCIqqWeRz0RFHLMfQV514o1yWaeC41aFpZmYtp2jRENtI6SSHoWHdj8qZ4yeSm7AVvGn/CPauy6rqmkWtlp0bf6Owtwl5eseF6Deqnsg+ZuCcDivOINUVNSs4bq3u73yXuobTTiFeQOsqGNSV4OCTy3A256jNdJfXl8+sCONI9Y8SyJmOFTiCxjPcn+EepPzNjsOKZpNpDp4uP7LuIXvWV/7V10jCAlizrCpO0EHqegwM5PFYvVlIdFa3UerC4v1g1LxCMNDDjNrpSnoW/vOevqe2BzVC9s11y5ktbDUW8y0nW41PXJeVjZFOEBGBxn7oICj3zUibNQ06VbaWbSfDKPia8wftGoOTysWfmO48bup6CptVvLLTtOga+tPsdjGf+JfosIBaVhzukA+83f+6vUkmgAgj0rTdCkis86Z4eBBmnbK3GoMf/Hgh6ADlugwOuJ4nsPtNkmt6k76EscYg0ixiBEzxlhl5FX7q8g47Dryed2K3uG1KK81NINR1zAktLJG3WunIekjkfeYjnPU9uORleJJ5L8X2kaTC+uatKyDULzeiiLDBggyQB04QHjknJzQ9gMfTtP1i5tI7jTtXsb0MoYxSld68dDjGD+JqO+XVIYyur+HnkiHV0AkTp78frWdH9jtoYLfVNIntbiNFQyeV8xIGMgr83atLT75lYDS/EdxG3aKSQSdvR/m/Ws0Mk1Kazg8SaMVnutPJERbDvEoXyTjH8PoOPpUelalqv23VI7W6tbq2W6f93dR7wcsx+8PqeoNaN3qepXBQ6npWk6qI/uNtMUg+mc4/MVn3MPhee5muZ9M1TRZpSWd4F3R5zyRszjPpkD2pK6AluX0+5AGqeFV/wB+xlBA5/unH8jVeO00DcFsPEd5pknG2G8UqPp82B+Qqe102Sc/8SXxZZ3o/wCeU5G4c/if1oubfxFbKVvdDFzF3a3bcPy5H5mndASDTPEsSB7d7DVIuzRuFYj68foprLupLu0stZXUNGuLd7ny28wrxGoVQxzjODgimRz6OrlvJudMl4yUDRYPuUO3862NO1PVY13aZ4h+0p/dmCyj6ZXB/OmBlaLdxRWlutnr11ZzCJcxvNkZwM/LJn9K2pL/AFhlxdwaXqqf9N4vLf8AP5h/KoZ7hZlZdS8MWVypzuezk8tj77Tt5/E1TNr4YBJh1DU9DkOeJkIT8xhT+ZoA0ddi8PzahFJqWj6hBIIoj51thxjaPl/iPHTpWfZ6Vp5upm8P+Koh5rh/s10AGB9OmfpwK1dXsNae7t20u7s9QWWOKOOLI3sdo+bqowQCep+lYk9xcOjLqmgSMqMVchQ4UhipzuA6EHpnpSQGhLZ+JrVf3umw30eOWt26+vA3f0rJkm0sTH7Vp1xYT55ZYyjA49Yzn86faXWlxlTZ6ldaa3GAJWjX8myprZTUNaMIBvLHVIMcLdQA5H+8vH/jtMCrp2oXan/iU+JJGI/5Zyss2P5N+taDaxqZk36ho+m6g3/PWM+XL17Fhkfg1Z91/ZNyP+Jn4WkjP/PWykDge4U//E1SNvZN9qk0nXbq2WGSJBDco+47iN5wQQAoIPT156UXYHb6b8QJbHA/tTX9K5+7cf6TF19XDgfgw4rr9E+JV9cIpS40TV04yY3a3fr7eYp4+leT29n4m+yR3MUFpfxugdfLcB8Hp0PXHoKoXcluJQNW0Ke2lyMOYuc54wRhv0qlNoVj6GHxH0uC1abUtM1SzIAACRrOrseiqY2PJ6cgda5nWvET6tqVnHJcRT390C2n6fDKGgtgV4eVh95yDgnoMkKP4j5Hp19DHrOmLYa9dW488k75smHCNhgJM49OfWr/AIQvLkavfxfZ7O9h8xwXkAD4w7DbgY5LHPTqfpRKd0CR774S8GJpds8+s3T6lqs7B5ZslUiOPuxL/CPfqf0rd+wTR/8AHrqNyg7LJiRf15/WvAdM8aSaeoC/29o2B/y7ymaEcY+4d64/4CK63RPibeytsh1jR9Uxn93cRmCXpwCyEj/xyrTiLU9R36tF96G1uh6oxjb8jkfrR/aaR/8AH1a3Vt7tHuX81zXMWfxBgPF/ot9EP+elqy3KfkCH/wDHK2rDxb4bvJRDDrNqk5yPJnYwydcfdfB6+1V6MRqQXdpdoViuIZlPBUMDn2IrMuvCfh6a4NyumR2lyeftFkzW0ueDnfEVJ6D8q0rixs7kbpraKTPRioz+dQf2aI/+PW8urf2Em9fybNNp9UBPa3PjHTTnSfHGpFc5EWpQx3ifezjJCye33+hrZ074i+ObFtur+HdI1iLgebp101vJ97k+XLlenbf1rAxq0PR7W6H+0DG36ZFV77Wl0+ESahY3EIZtqlSrBj1wDn0BP4VnKnDqrFJs9BsvjD4X3JHrlprPh92KgvqFk3kqTnrMm6MDjqWA5Fdtous6TrWm22paRqVrfWdyCYJoJQ6SY64I69DXyT4q1+8vtQgtpbT7bfStu03RIW3AHtNO3Qkdf7q84yRuG34X+HlnDHJfeJiNS1S4YyMFdlhtSeqwgEYPJy3BOT685Ohd+6x8x9VUV4BYW2uaQuNB8Y69YoPuwzzi9iHy7RxOGYD2DDpWzbeO/iNp/wDr7Pw7r8Qz91pLGY8DH/PRM9fTr2qHRmh8yPZqK81tvjBpcPGveHPEOkYzmX7ILqIAY53QFyOvcDoa6nw7448IeIeNG8SaZdyZIMSzqJRg45Q4YckDkd6zaa3KudDRRRSAKKKKACiiigAooooAKKKKACiiigAooooAKKKKACiiigAooooAKKKKACiiigAooooAKKKKACiiigAooooAKKKKACikdlRC7sFVRkknAArw/wAd/EjU/F17ceGvh5dm10+JzFqPiEDIGPvRW395+xfoO3bLjFydkDZf+NPxotPC6XOieFY/7X1+IlLryoZJItPBU4eQqjDdnHy/XPTB8S8A+MtPs5p7i8h/trWb1t1/qcF+ks8zdTlJNjIo4wgzj3r07w7ouneH9NWw0uHyowSzuTuklc9XdurMe5NN1nw7oOsg/wBraNYXp/vTQKzD6NjI/OuyFLlM3K5n2njfwzMVWfUf7PkbHyX8TW5yRnGXAU/gTXQW80NxEJreWOaM8h42DKfxFcXefDTRSrf2VqGsaSWB+WG6MsXPqku4Y/KsG5+HPiKxma40m/0q5fnDKkmnzdh9+EkE49QKu8l0J0PVayfEWu2+kJHEI2ur+cH7PaRsA8mOrEn7qDux4HucA+WzeKPG2g3k9jdS3KSwbPM+1PDd28e9gF3SrtdeOQG5ORx3qtb63d30V2tpMBd+Yy6lrTlWR9vTyieMY6DG2Pnqepzjsa2s6tdHViQ0WpeIGQjqfs2nxt2A6jP/AH2/sOnIy6gW1CWx0u/Q3kriPUNcuhmKFsEhF/h3YDbVHyjHc0sLR6hp7m1uJdK8Mqx8/UMn7RfuTgiL+I7j1bqe1ZGorZafqTwro8lvAwtJLLSYsuZcSEEun3TIVTuTj65rNsZux/2bY6LL5E0un6J966vZSRc6k3qT94Kfb5mzxgcnPiurbWHtv7Ss5U0h4t2maRbY3XZVgP3uD8ijg7TgYySeK00t7v8AtOO61aGLUNc2h7XTgc22mg9JJT3f36nGAO453QrXWJtfvY9JMCXEM939r1KaMJDGjup3gDgkFXIXp1680MDotQu7pdThi+zx6n4gZP8ARLKHiCxjPG4n+Eernk4wABWVqdpHaaja3a6vcT6kt35d/qyuqwwKUbMEYbjA7kdO5ycVpwDT7HSrl7O5kstIb577U5mIuL8/7LdVTsCOTnC+pi8lbyG2n1axaz0VDjTdIjXE982CAzAfdTnpkcck0MCj4cEl34Yhigb+xtEgVVv77aRLdP0KQ9zk4Xd+C9qyfFX2Ww1vTlihPh+ze0cW8cchSQhXGGlPQsdxODnHc54HV6jeTR39rHJapfa0wxp+mW5/c2a4xuJ6DA6ufooFZ2vW0VtpeotdLFrWrZUXd8V2wWQ3KPJh4PPPbkZySDwU1oBlW2o6z5P7jVrfUYMfcuolcEf7y4H6GobmSyuE2ap4VjYd5LGUenXadv8AI1StI/DlxaQXF5pupafO6Kxnt1LISecgrlgOe5Bq1a6cZ/8AkC+LLa66YiuD8345yf1FTqMr/Y9GaWGHStbvNMlklCGO9BjRARyecA4x0AOafYw+IJ2m+xNZ6isLEEqwGcMyjDZGc7Sfu9CKne18R2l7ZXF1pIuI7ecOXtiWBBVlPA3Y5b/61Y4e3i1vUm1KC9065aZmGBJGygliclcevekBc1FvLYDWvD80ZHRzGGA57E4P5Clsry1jZRp+uXdk3aNpiB1/uyA/pV6w1HUgv/Et8Q/aE/uTBZh9OMH8zTpbky5GpeG7C6B6vaP5bHn0OP5mmBM2o60yBbtdM1aP/p4h2N/30Mj9BWbcx6Hdpd3FzoN1aSWxjDvaTKyxlsDnd7HjaPypPsvhcNmK61TQpOOJUIj6+owPzJqxb6DqVxa3cem67p19DdCMyO0gBcqRjovHA9aXKBDZWdldIh0fxcqOygi3vD8wyOnOf0FWprHxRaoWbT7e/j/vW78kfQbv5VQkgv7OyitdW8PyyRQxhPMCh1IC9fmAHbsTUNrdaVGc2l/d6Y3osjRKD9G+SkBf8QrZw+JNIfUdOktsrGZHKYJXyiMZXk4YgVU0S8uYtU1NdM1ZrXFwdsTAOGXJI+Vucc9iBWwmqa8yArqFnqUPZbqAHP8AwJeP/Har6hNp+oTtNrXhdjK+N89nIGzjoSvHP/AaaQEst7eSH/iY6LpeoerxZhkP5/8AxVUHtvC7Nva31XQ5T/EqlkB/3lz+rUR2mhs4TTvEt1pz9obxSvf/AGuPyWrg0zxNCoaI2GpRf3on2k/59lpgRW+mXcybtF8TWOoj+5KRnp+f5tUU9l4itdM1dLjSHlW5KO7W4MmFVQOFXOc7fXvVW+khVwNY0GeCT++0WT07HhvyFTWV7CjAabr91av/AAxvLu7f3ZOfyo0AoabPpMVtCN9zp06oA7Rs8Q3ADPK/L19a3rPUdXEX+h63Few/3LiNZAfxXH9afLf6s4/0210rVV7GWLy3x9fm/pVK4i8OzvvvND1LTZP+etsfNHX1G4/yoAsSzW8rq2p+Fbabac+ZYzbOf935f607RLbw2urh9Nur/SpXVv8ARrhHCk7WycnAPXPfpVJLWFp7eHRfFUdw80ojWG5IBXqSW3ZIAAPpV3w02tyXoM9jDPEokV3hfoQHXoC3BKnHTPWk9gGR6X4gWISWN9p2rRY4KsAx49flH86o6i00Y2634dlVR/GUDr+bAfpVYzaSs3+kWFzp1x3ZEKMDjuY/61q6fqF8o/4lfiN5R/zzmKzD6Ho360wKNrd2EZH2LWLvT2zwhlZR/wB8yZH5VtR6t4gSII9zY6nB/cuYsZ59Rlf/AB2oJ7uaUEal4f06+Bzl7dvKc/gcf+hVmfZdDdL66totW0s28kalFT5EBILszKemDwM8496NgOl0vxQ+msCul6npZ4y+m3LbOufuKcH3yldVovxOufMSKPxLaXJ4Bi1K1CSfmmw5+qmvOtN0/VbuzhudM1ywvldFYxSEFlzyRxjp060l6mrQJt1Xw+8sfdosSL+vH601JoVj26P4kyQxR/bNCM8spCQiwu1kEshUkKA4VhnHYGuY1DxPDqms20Zv4brVLpG2TZItdOTB+VQ3fjDE/MdrZxjaPKdPu9Ki1ewa3kuNPj81vO2749o2NgjHAOe681reCr2/GqahHaXkUtr5jhlkUuZPlLLls9Mk9Qep9aHNtBY+hvA3hjTNBsnuLW4/tG+usNdai5DPOfYjOF9FH69a6OvmW016a0kMsmhPbSHOZ9KuTEx9/lKE/rXTab8TJ4WCL4lmhPOItWtQw7dGwjf+PGtVNCse6UV55pnxDu3QNcaXZ3iH/lpYXYUnn+5IAOn+3W3a+PPDsmFu5rrTWOP+P22ZF5OB84yn/j1XzIR1Aqlqmj6TqgA1LTLO8x0M0KuR34JGRU1he2WoQiawvLe7iP8AHBKrj8wanpgZNlo02lureH/EGvaNtIIjt75pIeCTjypd6Y5PAArcs/F3xI00Af2hoWvRjGReWz2spHOfnjLLnp/B2qGs7XtZs9GtkkuPMlmlYrb20I3Szt6KP5k4AHJIrOVOD3Q1JnV/8Lmh0u0E/i3wrqulxDar3Nq6XkIY54G0iQ84A+TJzXYaP4+8G6rZWd1beItPjF6G8iK5lEEzFchh5cmGBBByMcYr5a1fVdW1XxBHY2sUOpeIcZht1ObTSkPV3bu2OrHk9AADg9X4X8E6HpazLqn2XWdZvV3Xk90iuZP9lUP3UHoPTmsXRTehXMfT6MrqGRgykZBByDS186weG7GyYvot3qmhPzg6ZfSQKCQB/qwdnYfw9q2rPxB8RNLXFr4msdXQbiI9WsBvOSMDzISnTn+E9ah0JIfMj3CivKrH4qa3bMV1/wAEXDIP+W+kXiXIPzY/1b+W/TnjPStzTvi14Cupkt7nWxpNw5wIdUge0bOSODIADyOxPas3CS3Q7o7miobK7tb62S5srmG5gkXckkMgdWHqCOCKmqRhRRRQAUUUUAFFFFABRRRQAUUUUAFFFFABRRRQAUUUUAFFFFABRRRQAUUUUAFVdX1Kw0jTLjU9Uu4bOztkMk00rbVRR3JrN8b+LND8G6FLrGvXYggX5Y0UbpJnPRI16sx9BXheqya78RtTi1jxhC1josL+Zp/h/dlRj7stz/ffuE6D8xVwg5vQTdiz4r8Uax8VJGtLM3Wj+Bt2CQTHdasB+scJ/Nh9eNGxtLaxs4bKyt47e2hQJFFGuFRR2AqYAAAAAAcADtRXbCCgtDNu4UUUyaWOCF5ppEiijUs7uwCqo6kk9BViH1x/iHxM1wJ7XRbqOG2hyt3qhI2xY+8sWeGcd2Pyr7ngZvijxIuoWMkrzy6foAGGkIKz32eiqPvLGegx8z54wOvEa7qSyRW8mqW5gsy4TTtFiUb52H3d6jgnuE+6vU5PSHIaRX8Y3v2zwfqMGn5stG8mTbK5Jmv5WHHLc4ZsfMfmftgcnPsdJm8n7R4ijmjsrmfzbbRI1xNdSBFX950/djZnBwOcntWilvdHU4bzV4o7zXF/eWelq+bfTlPSSUjq3v1PRR3CedeXGqXFppMq3eqsP+Jjq06/ubRR/CO3HZB9Wyc1mMfe3dwup28PkRajrzIfsWnwnEFlHjrn+EYwC55PQACnabDNazXH2e8hvtYY/wCn6s8YMVngHMUAPcZPHQdW54qK1WxsdKnNpeSWmln577WJm23F+e+1uqpnOCOT0X1rGuNRhv5ILa8sJ7bRI3jSHSYlKXF4j8K7DjEeSvBIzk5PFFwNKJlvrOddPupNL0BCWvNXc5mvHPBERPLE9N/0C1Y1C5tLTSLaK9tpLLSIsR2GkIN0103bzAPvE8fL07sT0C6hdyxXtrHJaR32rlP+JdpNtgRWi9NxPQY7ufooHNZXh+51A+IGk8yKbWJEmgubm4T91YtEw3LAOjcNznHYknkUAahtrp9Qhutcto7zVsCSx0hWzBZDtLO3dv8ADCj0q6jqsseqTWen3UN9r0qlbq/uPlgs1Azt7hcdk9SC2afC/wButrqPSb17DSI23ajrkpzJO3cRE/ebtu6DIC9qj1mL7PpmnNZ6S9rpVrfJJFYrCGnuDhsyyZ6H0HX19AATaRJZR6HLd6fc3Fpp1wgm1DVrs7bm6OOVX+6o+7kfRf71Ymq6lBeNFpVzOfDeitEJLWOWLa12ufvHJG1d3OM5JwTnOK1rDTriKOx/4SCBLy/jUNp+jIx8uIDpNcH/ABHHQAnisjxn9uk8QreKJdZubW1k/tJogRHbBihRAMEKAAxwee5PNJ7AVbXRtftrWJdPutO1SBFCrsYA4HvkdvY1T1BpEA/tvw9NH/tmMOB9CcH8s1VjudFaTebWexl/vxqUPXHJjPr61rafqF8B/wASzxE06945tsw/HGG/M1OgyjZ3ljGV+wazd2Dfwo0xA/75kyPyrXOoa0YwJzpuqxYwBcwbTj/eGR+lQTzzXV5ZW2o6Lp0yzXKLJLbHy3dcEkEEDGQOuSazUs9Dj1G7hmu7rRmRjt2AsiHc4wWXAIACjJOTyaALl0mh3JJ1Dw3eWj8/vbNxKB9ByR/3zSRWenyvs0jxYYpOf3F5kHr/ALeT+lTQaXqkiGTSdd0/VI+wYjd04HGP51BfLqkKFdW8OySRf3kAkX9eP1oAsvYeKLZdzWdrfp/egfBPPpyf0FZM82mrchdQ0meyueOfKKv+afN+lLb3Okxt/o13daYwP8LvEuc+h+SrqXF1d6drX2jUY763QWwJliVywEgYYYEYxkjikAadfyqwGleI5w3aKSQS/o3zfrVya9vpMjUNI0vUhjl0BhkI/X/0IVn2kmn3WmWx1Tw0826JW+0W0oLHIzkqcc89MGlS00HO2w8R3mlyHpFeKVHTp82B+hp6gNmtfD893bRrZano088wRnVS6gYJJGwkk8cc0ml2epXM91DY65azGB2UR3GQxw7DlSNw4XPLd6uppXiKG6s7qFrLVIoJvMBicKSCpX1Gfvdh+NZmp2c2m6pdjxFpHzTv5ySR7ZUUEk8MDkc9h6UAX7mHX7dSt/oX2iLu0B3jr6cj9azYp9GR8qtzpknHMe6ID6lDt/OrNneW8bgafr13Zv2jeYnv/dlz+laj3+sMoF3Dpeqp6zReW/4H5h/KgCKy1HVRF/oGupeQ4+5cIsoI9yuD+eaqXRivrPWJNQ0q1R4TArS20mwRgkElU24JYNg56celOnj8Pznde+H7/T5OP3tqfNA/LJH5Cn6bpek3Ly21j4qjMc6jzYbgMHYgfJkbs5BC/gOlAFKwt/Dps4WTWdQ0qd4wxMsTJESQOR0XH51oppeveX5mn6lp2qxdsMAx/H5R/Oo107xJp1skB02K/gjQIrwNywAwOBu/pWbLNpazH7Vp1xYT85ZYyje/MZz+dAFu6W+i1Kwl1jQZFhhmLSHaHVgVZR94AdSDUfgy7tX8SXbQ3slsXnkMaK+1XGHPK9CR+fFXNO1C7Vv+JV4klYj/AJZyMsuPzw361oQ6xqMN4Lq90bTb+XG0yxHy5CORzuHPB7tSewECahrRhUPcWGqw44W6gHI/3hkfpVW5/se4/wCQl4Xmhb/nrZSCQDjqB1H/AHzUcsHheSVpTHqugys2TiM+WDz3TjH/AAKp7fS76Zd+i+JLDU0x9yQjd0/D9WouBXis9Jd9ml+KpbSTnEF6Cpzjph/6LU7aH4kj0/VEjW1vkuSsn7hlDvtUAAbmGOg7Go72LWreIrqfh9poh1aLDqR9Dx+tZ8Nzo8bExTXOlvk5KM8QB79PkougGj7LBDDHq2i3FrPHGqlzD82RgdR83X2q/p99scLpfiK5ibtFJKJP/HX+b9au2uo6x5WLXWIL+H+5cxLID+KY/kaiuJLS4G3U/CsDj+/Yygd/7p2/yNMCy2o6oT/p2n6Tqg7s0flufzDA/mKWw/sK61dJ20W70i68t13QoDFjYcnK5xx7jmshrbQfOt4tP1fUNKeSRUK3SMqRrydxzgduwPUVe8JLrU2oOVltbyGAOrsrLknDgYIx1Kg/d6MKTegEVtpzT/8AID8V2t3xxDcH5hx0Ocn9RT7i38R2yMLvRVuoh1a3bdkf7vzfzqlfs8YC654emj4++Yw46c4JwfyotbyyicCx1q7sH7I0xA/75kyPyp6AQLPo6yndb3OnTDqY1aMjnuYzj8619N1LVI8NpfiIzqP4ZQsv6rg/rUzahrTIBcf2bqsfYXMO1v8AvoZH6VmPHpd4mo3V54fktmt5Yl3W86ssY4LHnkkg8ADrjOOaANmPWr5JhNe6HZ3EoI/0izl8qX6g/K3/AI9W9pnxGlsgif25rGnYwPL1CPz4+n95wT+T1xGnWtjcwRHTPFXkTOisba7PKk9vmyT+AFXHsfFFsPmsba/j7tbvgn8Bkn8hTTYWPVLL4m6o6QxwW+j6zLcP5UDW8zwkvtJBZTvGODn5hWBe+IZL/UfLtr6eK5uVxqOtT2rkWiZOY441B2AFWAHTIyST81eamSyTXLGTUNHntPLkY3GYuWUxkY+Xk8464p3h6/uVurwaXrDWiib91DtQrtwP4Tzx7GnzsVj6X8AW/hWw0w2fhq/s7ws2+4lSdZJpn7tJjnP8qu3en2tx4i3zRsJPs24MrlSDuxnI9q+epNY1ZiP7Q0zTNUA6Njy5Bz23A46dmFb2meMpLGw+1/ata0nE3lZdvtAGecfP5gC/lVOatZhY9x+xXUX/AB7alMB/dmUSD8+D+tHm6pF/rLWC4HrDJtP5N/jXmuifEy+uAPJvdD1de4y1vJ17lS4/8dFdPY+P7Nwv9oaTqNoTjLRKtyg/GMlu390Vaa6MR0f9qQJxcxXFqf8AprEcfmMip1ltL6EoskFzGeq5Dg/UVn6X4n8Pao4isdZspZTj9yZAknP+w2G/Sr1xp1lOd0trGWP8QXB/Mc09RGcPC2iRT/aLC1l0qfIPm6bcSWjZGSM+UVB6nqD1rU07UPHGkALpvjS4vIhjEOsWqXIwARjemx+eOSSePrVb+z5I/wDj11C6i/2XYSL/AOPc/rWbq+uXWkXMFnJ9nvrqfJjhiDK4UdXYchUB7nHoMmplGL3Q02dRdfGDxH4dhjfxJ4Xsb6ORxHG+k3+JZXx0WGUDJzngOcDntmun074zfDy5s4przXE0md93mWl+hjmg29fMAyFHoc4PYmvnGa81bWr6b+zLqG71UOIL3UGUtDpqHkpEi5/xJwWPp3HgrTPDegxGw064W5vrnL3NxJlprlupLE/jhew/OsfZRb0ZXMz6K0fWNJ1m2F1pGqWWoQEkeZazrKuR1GVJ9RV6vni88MaBdTm4bS4Ibk5zcW2YJeevzxlW7DvVu0/4SrTH3aN451qFc58m/wBl9F97OP3g347cP3qXh5dB86PfKK8ftPiF48sSBf6HoetR55azuXtJcbuySBlPGP4x061oWfxv8Jx30WneIrTVvDl7IEIS8t/MjwzbQ3mRF1C543NtFZuEluhpo9QooBDAEEEHoRRUDCiiigAooooAKKKKACiiigAooooAKKKKACuM+KHxC0vwRZRQtG+o65eZXTtLg5luH7E/3UB6seBzWN8UvieNFvj4V8JW8Wr+KpUyYyf3Fgp/5aTsOnsvU/z4Dw9oH2C7uNY1S9k1fX73m71GcfM3+wg/gjHZRWtOk5+hLlY5bxr4b8e+MdZTxHrGsaW100ahdKPnLBaEEEeVKjbg3Gd2OpPXrWUG+JGhgb7XWJUHVoJotRj68/K+JsYHY969ZorrVNLYi55ZYfFK6hmFvqltp5l4BSQyWE3P+xKCDx/tV01l4/0SVFa8g1DT84+aW38yPn/bi3L+ZFdReW1teQmG8t4bmI9UmjDr+RrhPFvhPwNpsazJpc9lfTkrbw6RO0EszY5wqkKAOMsRgdzR7y6i0OoHijw62nSahFrVlPbxgbjDKJGyeihV5LHoBjJriPFeutdeXPrMLrEz/wCgaMjBpJnHIaXsxHB2/cTqSTyOD8S2t1puq2Fq15DqWpy202PNb5rJgNySb1ALEBcDgZIPABNSWd5e38xj0mZL7WJYUbUNUnAENkhGdvHAxzhB35apcrjsWtW1C7OqxNPB/aviGUE2enwtmK1U/wARJ4HfLnBPQYFZnhqe6k1Ga5jkS41KeEtJqs8W1bJQxV44UbqBgYPAzuznGDoWi2Njp1y9ldyW+lud+oavM5FxfH0Ruqp2BHXov96sbR9Ef+zrW61wy2+lNuWz02Dia/VpGkRW5yFxtJBx3zgDNTrcZPqV5PJoN9caI7QaPbsXvdUkkxLeNkBliY8sx/ve2B2p1nNa2ejyWd+jQaVb3bR2mlom6a5dgrqshH+sPzDjp/eJxVvXm+0CLTbmJJNSuomg0/TLYZiskZSvmHA/hBOXI9lqXT9NXT9WuZLWePUdf3FZ9RkXMFimANqDgF9oHH54HBOoB5Fy9/b3mtWy3Wp7d9joquPJtF6CWc9zj+oUHtn3NrreoeJbyPT7pb26aO2+1Xsn+otJEkaTbt6AAAfLnPPOSTVqGQ3sNwmk3hstKRi2pa9KwLzMOCIz/E2eN3QdFHSnztpthoaRTW8mnaCp/c2QBNxfue8o6knrs6n+LHSgB9klnZ2Ny9hevBaMN2o65McTXhHURn+FP9of8B9axLDQLWZP7U1GSW00GeeV7GwgUrcXgfaNmOu0hAfoeSOSNl7e4nura71+zE9yy79O0FSNkI7S3B6ccew6AE8U+a5vpdYktNPaPVfETx4muHGLewjPb/ZHov3mxz2osAaldNBLaLcWK3N+ABpei2n+rgA4DHtkd3PA529ybVnJqlqZ7P7ct9q8jh7iVRi104Y+4uOWbHOM+5wOtSwjtrO2u5NPv2COM6nr0xw82Oqwk8Ko/vDgdsnkZeoSS3mn2kcNnc6f4annFvGkRCXN8zZOQG6IT1J5POaH5ga9tex6hPff2eyxacgP9p60z7MuFx+7OPmYevQZ4qlrUNjb+Dvs9tcvoOmtKpHmJiW6k3qVdycsc8naRn144oi1InS9Kmv7ZJ7t0Uabo1muEDjjeR0znJLH5V7ZPJxvEaXFv4kEev21n4guZLcs9rGcR2PI+RSTgsQVOeD39My1oBJpo1w6XbJDdaPrduI12LKuGxjsTz/47mql/b6W7D+1/Cd5Zvn/AFtq3mKOew6/ktVWtfC2cr/a2hyc8lWKde7L1/Fq0bG31wLu0XxRZ6jF/ckYHv6f/XNTqMoW9lpb3Ns2k+KmhlhlV1gvgVPcY+b1BPRfwqxJo/iKxupZ4YbbVEnAZ3hmyc857Ank/wB2pL+81OGPbr/hWG4iyAZIgMZJx/u/qapW1z4VbDW1xqOiOcH5GZUHp0+X+dFwKt1LYrN/xM9GuLSfn5/Kw3TnBX5v0q5YXzK2NL8R3EbdopJBJ/46/wA361r276w8ONP8Qafq0BH+rukBz7ZGB+hqrqEEboV1nwblef3tjICPrtOB+ho0AWa+1GT/AJCGl6VqY/vbTFJ+Zz/MVRlt/Cs4cXml6tpRdQpaL51HzZB3Dd39aatr4e37bLxBe6S5ziK7UqvX3wv6GnXEGuWcdxPDcWWp21sEaWSMjKh22r0x+immA6w0pnjRND8U2d2iAKsU2MgDtjr+op1xB4htkK3uiC5i7tbtuBH05H5kVSvJkYI2raFIAfuyhBIvXHBOD+VPsby0jZf7O1u7sm42xtMcf98yZ/SjQCvHPo6uW8m50yXu0YaLBx3KHH51r2Oo6mEP9na+LqP+5Oqyj81wfzp7XWpXV3p9vqTWOp273Sf6yHYzAAtgsM5Hy9ABnpWSttov9p30epabeoY5CBJZkyLGSzdM5bGNoAx296ANSe4WZSupeGbK5U9Xs5PLY8/3Tt/mapC18MBv3N9qeiOf4ZkKp19Rhf1NSQWNnM+3R/FwD84gvOGH/fWT+gqxLY+J7UZawt7+P+9bvg/kNx/QUAJFpWtFBJpuradqsXb5gGI+o2j9TVLUHuolKa1oDbVALMAsiqDnn5sYHGOCaryy6aLj/TNLuLG44+YRFWHPHKfN+dWbC8U6driw6rJKnlwBI5HD+YA6ncdw3NtOfakBBa3WmRkfY9Su9MbsPMaNeno/y1spqGtGHBvLHVIOy3UAOf8AgS8f+O1U068uH0u1+16Hpt/EYVIZWMcuCvckcnnruFRSW3hdmLNb6tokpzl1Usg467lz/wChU0BJdDTby7s7e/8ADLQNLcBWks5FfcuCxCg4AJx6VUsbaxe7ubaHxBNpk0UrIkV02QwDsO/GcAZwO/U1fs9LuJrm3udH8SWOo+RLvVJnAI4I7AnoT1NVZtO1vTb6/N9o5vYJ5jJ5sGHRhk846d+5B9qALx03xNAm6NLLUk/vQvtJ/wAf++ay7uS380f2toVxbS/3zFk59iMN+lRwXGjI/wC6NzpkmefLLRAc99vy1s2eo6v5X+h63FfQ4+5cRrKCPquP1zRoBSsL9UYDS/EV1bt2ieXd/wCOyc1pWOtahENTvtQh06/Ni0ahng2uQyjgHJxktznNV7iW3nUrqnha2mB6vZShT9dp2/1qCC08IHzITqOo6Sso5jnj2ruA45ICnHH5daVgIwPDd7El1eaRqWmTSqHM1sPMTJ5yMZIHtxxU9tpyznGi+Lra4P8AzxufvdffJ9uop1to2vQWyDTr7TtUgRAqYYBiABjn5f61T1Bpoxt1rw7MoH8ZQOv5sB+lFgLjWPie01GxubjSUuktpi+bYk7sqy9Bux1zVPwsy/8ACSXD39neWdxJJI8W+ORCqlXJ5wPc8/Wm2d3YRMPsOr3ent2QzMg6/wB2TI/Kty11jxDbskv2mx1EKPlM8Wxsd8MuR+lJ3Ao6dqGoBB/ZfiJp0/55zbZh06HGG/M1JPdPMCNS8O6feg5y9q/lOfwOP/QqivTo967Sar4buYJWO5prSQSjPc45I/75qKCz0yRtmleLHgk7QXgKnOOmHz+gqtQGNa+F8lkm1XQpOfvofL/NcD9ang0LUJrK/TTNd0/U47ohirTBGYgAAZCHpgdxmpJLDxRbLu+y2uoR4+9A+CfwGSf++ayrqbTluNupaRNaXH97y8P165X5v0oAsSRapaWcVvq3h2WSNEVSyASLxx34/ImoLW60mPDWt5daY3GNrvEv5H5DV2wvnR8aX4juEb/nlJIJO/o/zfrV2W+1GTjUNL0rUx3cKYZP6/zFABb6lrixDydUttRh4IW5iDZ9PmXj9KgvZNPvCx1bwouWJLS2DqQT3O3jn/gJNU57bQJru1RdP1HR5pZgsjoDL8uCTt2Esze2fftSaPZ6pdGaOz1qBniYqqXPG8BmAwGG7ooJyRjOOcUXYEiWmgltth4ku9MkOcRXilRn/gWB+la50/XodEIt3s9Tf7SGUxuFym3145/Cs+6g8QW0ZF7oguou7W53Aj6cj9aZFNpi6BIwjn00C9AYx5iIbYepQ4/OkwKt88at/wATjQJ4WB++0QbHPGDw36U+xvLdGUadr11aNxtjeYn/AMdkBP5VesdR1QJ/xL9fW6j7pOqzD81wfzzVK6ke6sdWmvNH093gngBe3kMZRcKSFXGG3BjnPSmBr/2vr3lCO6GnatD/AHZ49pPHvuGfwFX9O8XyacAFg1zR8d7KcyRDjH3MsuP+AVytpb+G2t4pI9Q1DRJnRWKyIwiyR2PAI+pNWri01O0sWvbbWtM1C2QZLMwBIx6jbz+dO7A9FsfihqUhitbDXNLv5pmMYF9AInh+UnexQqMDBJ+TngVY8O2epeM/MTTZLux0qZgdS1eYg3F44HzRxnpgdMgbV5AHY5fw7+G9x4ma11vxVai305MPBaciSc4+8TwVT9SPbk+528MNtbx29vEkMMahY40UKqqOgAHQVpFN7ksq6FpOn6HpkWm6XbJbW0XRV6knqxPUk9yaj8mL/hI/N8tN4tchscj5sfyrRqj/AMx//t0/9nq2thF6iiuJ8Q+KPtsE66Xeiz0uIH7VqmcbgOqwE8fWToP4cnkNuwGj4i8RSR3Eml6L5ct6nFxcPzDZ5/vf3nxyEHsWIHXy7xRqJn0HWINJlMls0ErX+qXJDtdOEIKLnhv7ufuqOFHoavqVq+lZlB0vw5GcJBgrNeknuPvYY9vvP1OB1x9bilm0wX2tpNZJGhm0vRYVUv8AuxlZpl6bVxnaflHA69c5MaPurwfuHhLRw6srfYIMhhyD5a9a1Ko+Hrw6hoGnX7KFNzaxTEAYA3ID/Wr1cJqFFFFABRRRQAUUUUAFFFFABRRTZHSONpJGCIoLMxOAAOpNADq8X+IPxN1HXdQuPCvw3uIwYmMepa+RuhtOxSHtJL+g/WuM+JHxb/4Te/Oh6PeajpXhIZW8v7a2ke4veATGNoJijweTjJ6ccir3hbUvCn2KHTPD19pqwwrtS1hkCsoxnlD82e5yM+tb0qV9ZEuRZ8NaDp/h+xa1sEkLSOZLi4mbfNcSHq8jHlj/AJFalKQR1pK7ErGYUUVyXifxT5f2mz0m4ih+z5F5qMgBhtcdVXPDye3Re/PykbsBf8SeIl0+U6fYRx3eqFN/lM2I4E/56SsPur6Dq3buR51f6nO17cRabdrd6lKgN9qsuCkK9QqL045wg+UdWJPWbQNDuvGkTJH9osPCzuWnndj9q1Vj94ljyFPQsevQe3b3vgDwZd2yQSeHbGNUQRq0KmJwo7bkIJ/Ems9ZDPFmtbTWUZ7S8uNP0axdpbrV3JLXcrLsKqcgscH73I6ADoKuXL6dp+jQwzWjaboiMFtdLRcz3r9jIOrEnHyfi3oPRNQ+GVs32b+zde1C3W0O63huUS5ijPPQEBu/97iuem8B+MNNv7vVYU0zW9QkVUtrgymNrVcYPlxONuep+9kk1PK10A557a4lv4bnXraO51LiTT9FR8w2y9BLOehP1HsATSyz302rS2umlNS15xtu76RcW9gnUj/ZAHRByTy1JqtrrVgi2M1jquhRXDF9Q1W6t2nkJx/C0eVJPTORtHQDiuf0O902K28l5lj0oROZ7W2yzXcqzbU8wZJZmDA44yMZ4FK4zobFLWzsbprG+dLVyW1HXZmAluj3WI/wp23DjjC5PIqx+RqmmQzTLJYeFw5jt7SEH7Tqbf3QOoUnJPc9SRzVfxRb3M+kTXmtedb3aQtPpuj27D9wqDImn7cYPHQZwOaXR7iaXWb230lf7T1ueUM11KP3FrG0UZZjj5V+bPyrySOelFwNK/uvs8tlFcWazXuMaVodrjZCAOGPbIHVzwvQepx5m1Oz8SPNNdWd1rtu1vulVy8NissmwxrHjBPIzyDwDntWvp8MFnBcvY37ZbJ1LxBNgPLjqkOeFUdM9BjjJ5GZHpmm6kTq10s1j4d2R28MG1vO1Ih3fKgENyxByck9fcDAvQSPefa4dGvTb2iEtqmvz4OSOCEJ4ZuvT5V7Vhae1jp8KC8u5YdJSa5gKCIxz3oBVlEuPmcnjC4B656kV0V/cJax2Ud1YBmXjStCtQDtI6M3YsO7H5V7ZPJbpummy1I3T29ve+KJS0k4zvtdOLHIOcZLYxxnJxngc0NAJNbyXUlvceILLduAbTNAjOOnSSc9ABxweB05PBg1uC71XWLaxt7iO98QpKk7OBiCxiXJC9DsBOByCW4zxgVLHLNeS3ltol7jb82q6/c4Kx46qh6FgM4A+Vaex0zT9Dk2mTTNAB3TSSZFzqTnux+9huw+82ew6gBo9naaZbzpo91/AF1HXJXzwo+aOAngKDnnoue56YetWn9oad/a+nyHRtKsFaK0mnHzahLIwyQGycZUfMRk5J7Vsy27Xn2efXrJ4rY4OmaBEQHn29HmxwqjjjoMc5PBreLbrdvt7qJ9V1p0Ui3tYy0djDkE4GPlGB1Iy3sOAPYDn7a18UfY47qO1tb6J13Dynw2O3Trnr92qN7JZpL/AMTXRZ7WX++YuevYjDfpVbSptKhs4V86606dUCyMjPENwAznHy5+tb9rqOseV/ousw38P9y5iWQfmuP5Gs0MzbW7iOoabHY65cr/AKYh8uSXfsIDENtfngjvxViG5kGp3w+x2Wrx7zueUiNmYySEspUYyc8kY7VPPNazjbqfhWCQZB8yxm2kHOcgfLj9apiy8MicvY6zqGiyORmO7Dbc5PGWwO/+1TAklg8NSNvudJ1TSZe8kP7xRx13Lk/qKsWFvcZ/4p/xlDOe0M7YPToQcn9RSrpfiBUElleafqsWBgqwDH8eP5GqGoNIgxrfh6VB/fMYdenYnB/LNHyA17mfxPApGo6BbalF3eFckj/gOf1NZS3XhjZfCfTLrTZmWMgoA2zD8kAfdweeue9R2l5YxkfYdau7BuyNMQP++ZMj8q2k1XX1iKSS6fqcLAqy3EO3cD2JGQR+FKyAi0F7kafAmi+K4Zo1jUfZ7qMcDHTHBHpgk4qa6ivmUnVPClleIfvS2T7SffHH8zWdPHoU+Pt3hm6s2HSSzYSKOew5I/BRS2ltZeao0TxhJbycYhuiVbr/ALWT+QFGoEK2vhiO5hmiudT0KaKQOomiPlg4IwSMDoT/ABfjU8Gh6lHJJPoetWGrRSAMxc4dm5/2vfruNXLmfxXYxoby1sNViZ1jUrgs7McADGWJJx2FZb6h4duJS2oaDcWE+4qZLfIYMOo+X5sjBHaj1QD78ajFGV1jw7I8Y6uoEi/+PAD9aqW11pMZza311pjZ6CR41z9G+StnT5oWbGi+MZY37Q3RD49uct+tWrhNZkBN7oelawneSA7JCP1/mKLoCtFqOt+UAuoWepQdluoAc/8AAl4/SofN05pfM1HwqytjBexuCVx/ugr/AOgmq09r4a80tcWGr6JNnllUsvX+8uT+ZqF47iNJ5dI8QW+oxQLGdspXfIXfbtQHliOM/NTAljs9DLBNN8SXOmvwFgvFKj2GG4/Jat/2Z4mhTfD9h1OPGQ0T7SRj/P8ADVb/AInX2RZbnRPtVs4yJIDuUj1xyMfU1Rjn0dJCVS50yXuU3RYOO5Q7fzoAkv5IVfGs6DPA4z87RZ/EHhvyFTWd7DG+3T/EF1av2jkmz/47IM/lVzT729kvtNjh1oX9sbtT5cypKvCswztxnp371TjaD+0dRg1DQ01BFlYF7dhFgl3PCZA7jueABzQBpyX+rsB9stdL1VfWWIxv+fzf0qjPD4dncPeaHqOmy8fvbY+ao/Ebj/Ko/svhkE/Z9U1LRJD0W4RlTr+C/wA6tx6XruwSafqWnarF2O4Bjz6jaP50AQ2thBM23RvF0Up4xDdfe/EHJ/lUd2+uaf563mnw3MUCxmaSAnaockLnG4ckY5x29abqBuolC614dl2/3wokX82A/TNVbS4sV07Vzb3F1bH9w9sm+RQMMuTtPy8H1pAJ9o0fzN0tnPYzHPzxqVPv80Z/nWrp+oXoz/ZfiN5R/wA85Ssw/o360mk3+sf2NaKX06/t/ITENxb4AG0cAjI/Skuf7Huc/wBpeF5oW5/e2UgkA9wDz/47TQEs13cXF/ZW+o6Hpl2Jp9rNATE7jaxx046A5yelZsdv4fTU76KSa60jypysbw7mjxvbAJHtj7x9TVm2stGa7hbTfFUlpNE++OK9UgqehwG9iR92rE+i67Y6hd3FjFb6lb3MgkykmGBPUY69/T8aAG22l6lIm/SPEGn6pH6ORu/TH6tUV6mrQRldV8PvLFjl4sSL0568frVO6ktFlH9qaJcWk2R85i+YH2Iw36Va0++2MBpfiK5hbtFJKH/8df5v1o0Ap29zo6Etb3N1pb99jvEoOP8AvirsV5ey6Trjtqi3cKSW+PMjRjLjayruHQZJ6e9Xpb/U3H+nadpWqDH3ipikI+vP8xVOWPwzLFNHeaTqmlNIpUywASBT6hgGI/SgBtvLY3Wn2x1LwssgMSHzbOUHPAOSpI579D+NMS08Pbgtl4gvdKftFdoVXr05wv6GpLHS98ax6H4rtboINohnwCMdscn9RUs9v4itkP2vRVuo+7W7bs8+g3dvegB0ekeIo7yzvbW4sdTW3k3oUZQTkFTnlex7VkS2cthdXX9v6LIGnkMqt5auEBznBzn8s0qT6OsvzW1zpswxkorRkfUxnH51rWGoakqf8S3xD9pT+5OFmH4kYP50tAKNle2kbAafrl3ZP2Rpjj/vmTP6Vvte6q2is10thqp+0BQJ49mV2nv83PvgVQnufOBXU/DVhdg/ee0k8tzx6HH8zSD/AIRUaVLZpcajocrzCUNLGwVWAx1XCkYPrQ3YCC4j0C4bdf8Ah2+spP8Anrat5o6+2SPyFNt9J0e8hurXTvF5iNwyt5NwGDFhgfNlskcDjFWYdJ1hkMml6zp2qx9gWG79Nvb3NRiy1y9vItMn8MtPczHbCOHRm7ZJGAO+c8e1F0BFJb69pMUFvc2tpdqQsUfkSfNIemFUZLHp2FdlpPwk8UHyNYuLXR1mZhI1gZngljx93MiAgsDk4+npXoXww+G9h4Thjvb0RXmsbcCQA+Xbg9ViB6deW6n2rva2jT7ktnk39tfELQ1H26z1lo1xuaa0j1CPuT88BV/bJq7o/wAVEnk8m6s7GeQEBhaXnly9Mk+VMFI/76NemVS1bSNK1aIx6pplnfJ6XECv/McVfK+jEYtt478OOF+2XFxpjHH/AB/W7RL0z9/BT/x6ry6ppbXzaimpWb2UdkXe4WZTGo3DksDiuY8S+CfB2lWbXsdxqeh7m2Iun3LnzHPREibcrE46AevavOdfsLrTRZ/2jD9tlu7pmhVGSCa3IQlHkdPld12joCM8c4zUSk1uNI7/AMWeIlv7Npr4zWOhkhY7fBFxqBPQMo+YKe0f3m/iwOK4zXtTZpbabVrdmlZgumaJAQxLD7rMBwSP++Uxxk81Rt9VvNQezmhUaz4ku7ZJI027IbGNwPmYZOwdz/E3Tpisi587Tdav3tdfW9n2W8l1ftEQ0TCYIyQv90IMnPB7g0nILHQQ2t1Hq4uL8Qaj4jX5oohk2mlKehP958c+p7YHNZ+r3FzNY6pFoqHUXVW/tjVZCvCAfPGnYvtyFUYUfXNTxeXqGnP9mml0vwzHJia7wTcai5PKx5+Y7jwW6t0FGvm3j0SOyntxY28oMGlaNDjc8rcK8mPvNkg+i9SSaXQZ90eGVs18N6YuneYLIWcQt/MBDeXsG3Oec4x1rQrM8JWc+n+FdI0+6Kme2sYYZCpyNyoAcH0yK064zQKKKKACiiigAooooAKKKKACqWvRvNod/FHEZXe2kVYwASxKnA545q7VbVpHh0u7mjba6QOytjOCFJBoA/NvQLia1WW3h1q4sLpLiQNbs6kA7j/Cw/ka35NW1towl9baZq8Q6CaPY34Z3D+VZFneQ6jFcz6voAvzLcyM88MwEjHOCWU4BJ6nrkkmlFr4b6Wurahokh6JcoyoDj8F/nXSr2IOo07xpLYcKNe0frzbymaIdP4PnUf98iut0T4m3szbIdZ0fU+v7u4iMEvXuyEjp/sV5sml+IFTzLG/07VYu2GAY+nPyj+dUdRaaPK614elCj+PYHXr2LAfpVczQrHser+PpNStJIpoZdJ0+PzEuri3m81p3XkwxuoBXK8lsA8MBjBNZvg6DRvFF3BJ4gvrLTtOtyBYeH3cRFxnh5Q2N2eyjr39/HXuNOXw1tgmnhmF9JtYs4CIWbA+b5RnpjrXUx6t4gWLY11Zanb/ANy4ixn8Rlf/AB2jnvuFj6dQKI12ABMfLt6Y9qWvmvTPFD6aRt0vUdLPGX0y5bZwP7ikAj6pXU6P8TrrcscPiS0uG4Hk6pahJDx03JsP47TWiqIVj2uiuEsfiFJtH23RGkXH+ssLpZQeOu19jdewzWzaeNvDM5Cy6kLFySAt9E1vyOuC4APXsTV8yEdGDWPrHhnw7rBLalolhcuf+WjQgSf99DDfrWrDJHPEJYJEljPR0YMD+Ip1MDhNT+F+jTx3C6fqWqaf9oQpKom89HUjGCJAWxjPRh14xXP3Pw28Q6fpf9maVPpN5p5lMk0I8y0luMn7rt8+4Y7ZXoB04r1uuE8WeL4ns52s782Gkw5FxqYI3SkfwW/rzx5n/fOTyIcUO55lqayx6xcp4i0y4NppmFh0+Exm0EmOPOlViuQBnacADHHq99WafUIBYz2ur69dKUhw+22sk7gf3V6D+8304HZeGPCt14oiguNYtH0zw1GQ1rpXKyXXOfMmPUAnnHU9T1yfQ77Q9Ev7ZLW90fT7mGNQsaS26MEA6AZHAHtUqLYXPEdPt1szcvZX3mXhUrqevTKB06xwA8ADnn7ox3PAz4ri11K18mKafSfDWGJuEDefqT5wVjPU5J5P3mzXq2rfCvwnfQGGGO+sY8qfKguWaIkdMxyblx7Yrn5/hZqthqKaho+qabdSRqwSO7tmhxuGDzGSo59FHU0nFhc5fUriC0tbRLywMcKkLpehWw3M7DozgcM3Tr8q+55rO1uG6g1OwutUu0uNZa6iVbVIhLbadG/HzZ4Zz698egzW6vhvxZoKzXc+h3lxqlwStzq1uyXRjixnbDGMFfTG3HfnpWFdNpl3dHSLiQ6TpVo32q6a4yt5dyLzhUYbifUkZPYUmMTw5cXV7YNbaK6pcqu3UtWuSTHaIpICKT1KqOF6LnJ71maytvp2r2TaDcXWnwXEUp+1zuDJfyKV/eFXHT5uDwSB2HJ6TUru1trC2+22rwWQYLp+jQ/PLcOOhkA++2ccdF6kk9M7xLZBre7u/E0Iv9V+z5t9PtzmPT4yfvO2Rlm469cYAwMhNaAZ0t9qrj/TrPStVXHWSMxSEfX5v6VRnh8NzOXu9F1PTJOcy2/7xfzXcf5VV0+Dw/JaRyRa1e6PNICwWWNli56YzhTgY9a010vXhH5mn3+n6rH2wwDH05+UfzqdxlT7LEzxro/iuG4eWZYkguPvZY45zk8fUUqNrgaaF9OhvTCzLILZ8kYZlJwN3GVPOQDVfVDdRXNk2r6DLHHFcq0jlQ6leRjJA6kioLO8tV12/e3vptJJZfLjWRUAG5sDacr0I4HrSAcJtJWbMtlc6dPxlkRoyD7mM/zrU0/UL5R/xK/ETTL/AM85tsw+hxhvzNWRqGtmNRLNp+qRdhcwYJ/4EMj9Kp3C6LcEHUvDNxbN/wA9bNxIo+g6j/vmmBYnupJQRqXh3Tr0HOXtn8pz+Bx/6FWVNZ6TIt/Np66npU1usRWIxEqWdsMSyEALjvnt3q1DZ6XIRHpPiuS3k7QXuVPTphs/oKuW2j+KIBe7I7G9W4SPDxSAEhDkjBYcntgH6UAVdN0/V7qzS507WbC+DDPlyEbhz0PTHHqTTb1dUiTZq3h2SSP+9GBIv68fqazV+xW8UUGraRcW1xEgRpTCQxIwCcr83X2rSsL5kfGmeI7iNv8AnlJIJO/91/m/WkBRs7rSo9R082ks9h/pS7xlkVRhuRn5Qc9xzWhZXl6uo3zafeW99bkgYvEMm9dzn731JOSDnNW5b3UJCDqOl6TqmCDv2eVJn1BOefxFUJLbws0hkfSdT0SRsFngBdM885Usf1FMCxdPp9yCNU8Kg+sljKD267Tj+RqCO20IPjTvEl5pMuTiO7DIAfbdgfoaltdNknH/ABJfFVpeDtFPjd06dz+oouYPENrGRe6ILqLHLW53Aj6cj8zQBfSPxhCgMNzYaxB2yQSR9Tj9BVK4uVCXsereEZonnVMvAhBKq3PLDtjPA5rLWbR0kJ8m502XJy0YaLB75KHH51safqeqoN2meIvtCf3Zgso/NcGlZAV9Hm0r7Pbrpvie/wBNl2L+5uWyM46YbI/IAVsSDX5EHnR6PrsYHBZQr4/X+QrPuLn7Rn+1fDdnd5+9JaS7GP4Hb/M1SW18MKwMF9qmhycfLMjKgP1GF/U0a9wLF1BoguI5tR8OalpdxGwdZrf94FIHX+I47Yxj2qC10rTzPJ/wj/itAX/5d7wKGB56/L7+gq9EPEdvHEdN16z1eGWRY40JDFmboOwH154qve6kzNJBr3hWKYxErKYgPlIJBznAHII/A9aPVASTWfia1B8zTYb6P+9btyR9Bu/pWU8ulrMTdabc2E46ssZRhz6x89fWr1tceG8/6Fq2paK+T8rOwQH6N8v6VsI2vSRYg1TStag7JcRgE/j0/wDHaLoDK07ULpT/AMSvxJK+P+WcrLMPxzhv1qyb248wyaj4f0jUmI2tIiBHI+jD/wBmpl9b2LEf2x4PngP/AD0tGDqOewOP0WsqWGxRbh9H1u5g8lYilvd5VpCz7SPmGFAyDkqM07gWHtvC5YsU1bQ5TkltpKA4/vJ6f71WYNMv5lL6N4isNSTskpG7p04x+rUltZ+JTZxXUMNrfxSKGG07HxjuM/8AstUL2S2En/E30Ke3l/vmLJ6c4Iw36UAWtQGrWkWNW0PzYSdu6Mh1J7cHjn61RtbrRQd9tNcaa3rG7Rr19vkNW9NuojqmnJp+t3Uf+lA7Hl3bCEYghZAT1xS2NzOuoagPsOnaqgmbMkwCSNl3bIYAg9fb2pAXrXUdY8r/AEXWYL+D+5cxLICPquP5GoriW0uF26p4VgkHeSxlA/Hadv8AI1BND4bmk8y60bU9Llz/AK2D94vX1Xcf5U+109J+NF8WW9weMQ3J+b8c5P6inqBCLXw7uAs9cv8AR5D0jukKqDj3wv6Gpms9egjnmtrmz1O3gEe6QYGd52qAeMnOM4BxkU+a18SWykXWkx3ceOWt3zn8Pm/XFY63WnQ2uspLatZXMvkmEFQjJgruAIPB4J45oAsXVwskSyapoMpjYZWXyw6keoJAP5U+0vLKNwLHWruwfPCNMyjr/dkBH5VN4f1DUl022Gn6+XIhUNDKFlVTtHHGCMemauT3TzZGpeHdPvAer2r+U5/A4/8AQqAEe81a4vdNtbySw1OJ7kECeHbu2qzYYjPHHYDpWTaQaK11eW+paXdnyJ3VJrUmTZ878c5OAMAcdAMkmrS23hVZkkSTVdDlVgyl4zsU5/vLx3I+93qW00G9jlnuND1yw1OKaTzCHxu6nvnr2zmgBkFjp8pCaR4tMcnGILzIPTphsn8gKsSWPii2GTZW2oR4+9bvgnj0GSfyFVr1dUiTZq/h2SSPuyASJ+vH61N4Y0221HVIBFdXeg6Zgvc3flzbFGPuBVBUNjucAY/MAdoHh288WaqdP0vRPIuwT59y+EW3X+8zKc9eg6nB4r6E8G+CtH8N6SbNFN9PLg3N1cDc8zD69B1wB+p5qz4ItvDNjo6WHheeyltk5YwTrI7t3ZyDkt6k1u1tCCRLZR/suFP+PWa5tT6RynH5HIo8rVYv9XdW9yPSWMofzX/Cr1FXyoVyj9tuo/8Aj502cD+9CwkH9D+lUdX8TWVjbZhjkurtyFitQNjMT3Ytwq8HLH8MnAqLxF4iNrcPpekrHcangGQvkw2oPRpCOp9EHJ9hzXnF9qTTyXcOmXfmysx/tLWZwDyOqpn5cjkAD5E9zxUttbMZc1nVrv8AtQlXj1LX3QjOSLbT427AdQD/AN9vjnA6clfaf/bh8vTdaBnsrvz9R1KflVIjYYHQYGcYXhc/U1ZtL37bB9oikay8NwjbJeTAvLfnptjB+Y5/vdSelO1O90nTPD0Ed9pYtbdHzZaahDPJjldyjjPc5yBxk1k22NEUSaTpuhSpZ50nw8oBnnbKz6gcY6/eCHoB95ugwOTCtlb3FzFqutaXJbR7Ui0nSIyvmXKKS2ZFxhVyR3AAHNWltrn+1I7rVo4dR1zaHtLBTm205T0kkPd/fqccDuK9xfTNfXNrpd7Hc6kzImo6xcAGK0DHAUAccdkHAPLHOaYFm+urkapBF9nTUtfdQLWzh4t7CM8ZP90Y6seW6DAqneWKxWGrhZItW1KS3lTUNTmQGGFQpzBCvrjj26k54qzANPsdJuWs7mSz0dj5l9qczEXOoN7N1CHoCOT0X1OdrUM19oBnufN0bTEXOl6bHGPOvGT5laRe0eRkr6ckihgfc3w9cyeAfD0jbstpdsxznOTEvrz+dblZXg6+k1Twjo+pSrGkl3YQTssYwoLRqxA9ua1a4zQKKKKACiiigAooooAKKKKACob9o0sbh5o/NiWJi6YzuXHIqaob+LzrGeEMEMkTLuPQZGM0AfnDp1rDfXF1No/iC3tjLcySLYzurGMMSdvQ5wTjjb0q1NaeJrVT5+lRXseOWt2zkY/ujd/SsmOJrJbmzv8ASvtkMV1IouYlEkTZOQVLAZBBBBGeCKltLvTY9pstUutOY4wvmsi+3yvlfyroViCN5tJWUm4sLnT5+csiMjA455jP8609P1C8Gf7L8RvIP+ecpWYD+TfrVkahrTQgPcWGqwY4W6gHI/3hkf8AjtVbn+x7nP8AaXheaE8/vbKQSAe4B5/8dpgWLi6mnVk1Tw3pGoggAyRKI5Bg5GNwyPXhqom18Lbtw/tbQ5OPvIdnX+8vH5tVeWC1i0+W803W7qLbcGNLeZSflGeSWyobII24B5Gcc1pnT/FFugdbez1BCOTC+D/9f/vmgBltpepSJv0jxBp+qR8cORux+GP1aq9+2p2qrFrGh70YHmMhwQBljg8YH1qtdSWiy/8AE00S4tJuPnMXzA/UYb9Kn0W9gXXl+ya9dQRiyl+/Pnbkr8v7wHGfz4o0Aq211oy/PbXNzprHujtEucf98VuWWq67HF/oesw3sJ/hnjDA+25CP5Gs7Q769ewYz6dp2pxGR1Bl/dy4Hy4DYPYDuKdPB4alYvc6Vqmky85lg/eKPfK7j+ooQGxa69PazGWXQWgkJ5n0q5MTHnvtKE/rXS6Z8TJoGVB4lnhP/PHVrUOOvZiEY+n3jXD2+n+ef+JJ4rtrojP7q4IyPbnJ/WnT23iO2Q/atGW6jHVrdt2Rn0+b+dNNoR6Hqnj+bVtN/wCJtHAdNDyxeXp8v/H9Ig3bW3Hcsf3vlGQSvJwcGbwlNot1qsWseNrhra5hYCxsJbd1s7UDod+NjPwOpwMD8PF7mfT4/D5geyaxuReySM5VY3VC+FGQd2OV6cV0WnalqUfzaX4jM6j+GXbKPzXDfmaanqFj6g0++stRhE+n3lveRHnfBKJB+YNWK+Yl1q+WXzb7Q7S5lH/LxZyeVN0x1+U/+PVvab8RJrIBf7d1jTsZwmoR+fEOOm5wTgez1oqiFY9/orzLSPiRfzJu8vR9Vj5+e2uGgc+nB3rn/gQrobXx9o7D/TrXUtP/ANqS3MsfXH34twH44quZCsdZUN9aWl9AYL61guoiMFJow6/karaVrWj6sM6ZqtleY6iGdWI+oByKvmqA5O6+HfhSSb7RZ2MulXHOJdPnaAjJzwoO3t0xiua1X4VXx0+5stI8TNsuX3yC9tVd3YsCSZEwe2OVPFenTyxQQvPPIkUUalnd2CqoHUknoK858Z+LY7mxMkktxZ6M52xrHlbnU2PRUUfMsZ/Bmz/COsSUQPH9T0zW/DthL51vZ6lp1my273lpMTGWAwR8wG7kYO3IBOM5zWbMLCGNLq/0q80gyLvWV4Wh3AjO4OvDA9jnmvdvC3g661a4t9Y8WW6Q28GDYaKFHlQAD5WlHRm/2eg4+g9DkRJIzHIiuh6qygj8qhU7lXPlewvr+PnS/EUrDnCSlZh/Rv1qe71C8ujnVtE0/UuxkicxyEZ9/wD4qveNa+HPgjVizXXh2zjkYYMlsDA35oRXJ6n8FrTLPonibU7InJEdyq3Eef8Ax0/qaThILo8ja28LltwGraHJ6lDs692Xj82qxbaZqMqh9J8Q2Gpx8cORu/TH6tXX6p8NfHmnktbw6ZrEY/54TGKTGf7r4HTtk1x+saVcWMm7X/C9/p7gj99JbHbnpxIvGB65qGrboZHeJrEMZXVfD7yxd2ixIv68frVGC40iNiYJ7rS377GeJQcf98Vc068xtOk+IrmPphGlEo9hh+f1qSeS/wBQGr/bYtNupYbaELO0TK6guT8uDwx9c49jQBZt9R1nycW+rW+oQf3LmFXB/wCBLj+RqK5ksrlduqeFY3H9+xlHr/dO3+RrPs4/DtxZRXF7p2qadPIm9p4RvXnngrkgdh06VcttO88n+xfFltdEZ/c3B+Yexzk/qKNQKzQaCkkMen6xqOnyySqnlXKFFUE8sc4XA+hqSxi16aeeOxltNTSFvvghfMXcwDqQQMHaccZxzin3tp4ktrizkuNH+1RQXSyFrXLZAyPujd61lC4t213UJdQt7vTZncOuPMQrlm7qBx06jtSAu6g3lkLrfh+aM/3zGHH4E4P5UWd5ZxsP7P1y7sXP3UaY46f3ZM/pV7T9R1AJ/wAS3xD9pT/nnOFmH4kYb8zT5rppQV1Lw3YXYP3ntH8tzx1wcfzNMCV9Q1lkxcrpmrR9hcQ7Gx/vfMP0FZN5a2OoDUZDoc9lcQJD5bQSLIiln+Zjk5wR2HPFSG18Lgkx3WqaFIc/6xCIwceowD+ZrQ07RNQlW5Om+I9OvI7kJuZyM/IcheF79OvHvRuBm6VaW9zBEdP8VrHOwyba6PK89Pm3E+nAFXZLHxRaj57C3v4+7W74P5DJ/QVSlttQ0+yjtdW0B5YoUVPMTEiHGBnnA/ImoLW60mMg2t9daY3YCRo16+jfIaQDGuLCPV7BrvTZtPmF0vmMY9rEFW4yvPpwauaZqD/2nd/2LqxtVBASEoGyMsQCrfN39e9aEOo615IC6hZ6nBj7t1CGyP8AeXj9KrXR0u6ctqnhJI2IAaXT2XbwOuzjn/gJNMCzNe3smRqGi6XqII5ePMMhH4//ABVUJLbwuzF3t9W0STu6qWTr/eXP6tQtpobPt0/xNc6bIekN4pUZx0+bj9KtnTfE0K74fsOpx9QYn2sR2/ztoAfY2+qbd2geLbW+Qf8ALOVwT19P8Wp80viWOC7hvvDMV6s6oztbrjIVuc7M5OACOax76SFZMaxoM8Dj+Nos9+x4b9Klsr2GNwuna/dWr9onlz/47ICfypWQDNPuPC/kx/8AIS0W4CruMbvtDY7kYB/Gt2zk1R4v+JX4ns9Rh/553SKc8dMjH9age/1ZgBeWul6qvrLEY3/A/Nz+VULiLw7O2+90PUdNl/562x81Rx6jcR+lFrbMDQu4Xyr6t4OilCNuE1hJjBHcD5efzrMe08L/AGiSSz1XUNCkkJJjuFYIDnPBOARz3JqW2iZZIk8O+LTNLJIsa28zYK57tuycDknp9Knt9T8SSiVZ9ItdVWMsshjAJ4Yr1XdnlW7+9GoAml+IFTzLG+07VYu2GAY8+vyjp9ao37Tx4XWvD0qjI+fYHXPsSB+mac914Zac/a9IvtJuO7wZB6/7HP5mtTTppW/5AvjESj/nldAP+ff8zRdAYtnd6fGV+w6vd6exxtQyso9vlkyPyrZj1TXVQbptP1SLbjFzDglfTcMj9Kluo9SZSdS8M6fqKfxS2b7GP+f96sG4sdJK3txZrqGkyQrDti2MVQs2GMjL0GCCOT096d+wFu4TRLhcaj4ZubYjP72ycSAfQckf9802Gz0uRymleLHgk5xBeZU/k+f0FO03T9WurOO403WrG9DKGMMrKXXjgEjHP/AqS+XVoEZdU8PvLEOrRYkXH4jH60ASz2fiaz2bra11BHcIht2IZiTwABkn/vkVltcabNIHvNKlt5M48wR8gg4+8vzDB9QKLe40yO9s5LUX1oVuMskG9Gztb7oHy53EDj1r174ZfDCRn/trxasjo8zTW2mzHdtyzMrTf3m+YnB9ctzxQlzPQDD+Gnw+1LxGovtWu9StfDjAGO3kmJkuwO4J+ZUPrnnt6j0yb4Z+EMl9PsZ9IkP8enXLw/muSp/EGuxHAAAAA6AUVuoJIi55jqnwvvml86y122vGB4Gp2KmTrniaLaw+uDVX7H8SND5jt9RljHU2N+l4nXJ/d3A3j/gJ716xTJ5oreCSeeVIoo1LvI7BVVR1JJ6CnyILnldt8TdUsJRDrVvZo+QCt7bzadJz/vB0PHoRV65+Ig1ZRY2McukBty3F/K8ciR4UMUidSVMhU5y2MAE4JGKm8W+IotU0+RriRrPw6MBi6ETX2egUdVQ9AANz9sDr5BrtxGviOSP+zJoYXls54NIi5DLucf6sfKGIXOOg+tQ5NdRo67UtTt5NLfZM+meHUJaS4Z2E16SeTn72GP8AF95+2B1wobm31d7capZzQ6OYt2m6RAo332DjMmD8qrwdpwADkk1pR291/acN5q0Ud7roG+10sPm305T0klI6tj8SeFHcc34WtdUm1m5j0VbRLmCS8ivdQkjCxQhpQQ2M842nC9s/WpYzpL68uV1OCH7PHqWvtH/odhCcQWKdMk/wjsXPJ6AAVkanGun6nZXS6rLdao1z9n1DUAF8hAyNm3jDDAA5Jx078nFatstjY6VO1pdyWelkbr7Vpm23GoH/AGW6qh9Ryf4fWoHt7fUba0uNY09rXRE50vS4wVubyTHDEAgooBPGe+WNDApeHDNfeFoY4ZJNF0eOFP7Q1FlImuZSAGSLPJPbd9AtZ/iRLe3vjBBoz2VvJZw/ZLJCTJMVnHMijguRnrnHGeenTajdzx3tsktol/rJT/iX6VbH9zaL0DE9sd5D6YUDmpNPhubO8u/JvE1DWZdq3l+6g2+nhc4jiXuw3Hj3yx7Et0Aia2uH1KK61u3ivNX4ksNJViYLJe0sx6Fvw7YUekOoXMktzfW9u76jqBjI1bUfLyllDjLKq56hclYweTyxpIX+32l0mlXzWOjxvnUdblJMlw38QiJ+83QbugzhR0o1ZrCy8NtC8R0rRsFbWx6T3krdGl7kk4O38W9AAfcPguGxt/B2i2+mXDXNjHYQJbTN1kjEahWP1GDWtWJ8P7S80/wJoFjqCeXeW+mW8Vwuc7ZFiUMM/UGtuuM0CiiigAooooAKKKKACiiigAqDUVZ9PuUVSzNEwAHUnBqeo7p2jtZZF+8qEj6gUAfmz4XutStoJbe11uSGeKd0kt5NsgBBwcj7w6Y69q1Zry6kz/aWhaZqGfvPCTDIfz/+KrOhvrPWmub/AF/RLm7uZrgtJdW7KTuGATtz65JOO9Phs9FZwmm+KLixfjEF6pX8Pm4/Ja6FexAjW3hcsWMWraHKf4tpKA4/vL/8VVmDTL6ZS+jeI7DUk7JKRu6dOMfq1POm+JoEDxrY6nH6wvtJH9fwWsu9kthJ/wATfQp7eX++YsnpzgjDfpTAk1HTvEa6BcadNoUsyC5e5aSLDrg5J74xz6k8VDBcaOjkwyXOmPnnYzxAc+3yVasr6NHA03xDc279o5Jd/wD47Jz+VaMl/qz/APH9Z6Vqi+rxmJ/z+b+lADLXUdY8r/Rdahv4P7lzEsgI+q4/kaabi1Zw2peFYJDggyWE5Tg9eAUP86rTw+G5pPMutF1PTJc/623/AHq9fVdx/lRbWaz3UdvoniqC4LIzlbtgoQL2O7JySQAMijUCOOy8NqzCx1zUNHd2LeXdqwUE+5wD+OaurpfiFE8yzvNP1WLGQVYBjxxzx/I1Wg/t9rUTNpS3tuwHzwE8jGfu8+o64qh52kLMfNs7nTp+7IjRsDjuYz/OgCxqDOnGt+HpkA/jMYcfgSAfyotbyyicCx1m7sHzwjTMo6/3ZAR+VXrDUb8L/wASvxE0y/8APObbMPpxhv1qSe6kmyNS8O6feg9Xtn8pz+Bx/wChUATDVNe8gxTy6fqlu3VLiLbn8RkfpVC4XQ7gg6h4bu7Rxj97aOJVH0HJH/fIrPubfSY9Lk1GzOoaaxu5IwpUrEirnClgRliw9xg+3OrbaXq0kYfTNe07U044YjPv0x/M0agQQWOnysE0jxaYn4xBeAg9OmGyfyAqWa28SWbhHs7bUAUeQG3Y5KqAWOBk9/QVDfLqkKbNX8PSSR92QCRP14/WqWlXGjrrBaNrmyhNlIGCGSM7iVwo29iOuOPWgBHutKkZZLvTJbZ2G5ZUj5Ydchk+bHvWjp9/Mr/8SvxJOrD/AJZyOJcfg3zfrUXhu/1hdKKwXdtdW/muPJu4t44OB8wPoPSrNy+n3CldU8Kqf9uylBH12nH8qEBebWNXZlOoabpmqbcYbGyQc543A4/76Fa2l+O5NP2r9q8Q6SBj5WkNxCOf9rzFH6VycdpoG/bYeI7zTH7RXilR1/2sD9Kt/wBl+JYl328lhqcXZo3CsR+n6LTTYjrr34hf2nYRT6lf2OrwpLIttaxYhEjoMiWZcnIBBAHTJBxnBG54Mu9OsdXfXPFVrqN5q+SIriOETW9qmOkaRszA9csVzz+fkOoR6gvhp7fUNBuohHdvcSu0RZQrOcc7f9rr14qayvbZWA03Xbq0b+GN5SR7fLJn9KanqFj6f0zxP4d1KTyrLWbKSb/ni0gSQcZ+42G/StivmA6tr3leXdLpurQ4OFuItpIP/fQ/QVf07xfJp/3bfXNI682M5ki7c7AWX/xyrVQVj6PorxzRviddyP5cGvaXfnn91eweVL17shH/AKBXWWHxADYF/oVyn+3ZzpcL1x0O1/fhTVqaYrHb0diOx6isCx8ZeGLuRYl1eC3mbpFdg27nnHAkAz+FbyMroHRgyHkMpyD+NUncDB1rwX4T1li+peHtPmlPWVYhHJ/32uG/WuN1f4K+GnjlfTdV1TSUO1nXz/Miwucbt2Dgf72K9J1G+tNOspL2+uI7e3iGXkc4A9B7k9gOTXm3jPxJJe+VHeWdw0M7BbHRY+Z7xuzTAdF/2Og5LZPAiSj1GrnlWuaLq3h3TDeWd7Z6npMUiQwTvG0Lzg8Axpkllzj5u/Ucc03UNH1uOyjudd8E6nFE6Bw/2XzgAQCMkDK/Q4IxXuHhDwbcf2hH4j8VvHd6sOba2XmCxHYKP4n9W/L1rucn1NQqYXPkizuLNH26drVzaOCfkWc4HP8AdfI7itRtQ1pkC3L6dqsQ4AuYdrfmMj9K+jta8O6DrSkato1hek/xTQKzf99YyPzrjtT+DnhGfLaa+o6Q/b7NclkHOfuvnjI7Yo9m1sO6PFbhdDuCDqHhq7tH4/e2jiVR9ByR+CimwWWnyuE0jxYYnwMW95kHp0w2T+QFeiaj8IfE9qd2k+IbHUUB/wBXeQmFyPTcu4Z98CuW1rwp4vsEK6v4PuLqEdZLTbcp3ydoyfTqM81Di1uhmbJYeJ7ZN32O11CP+9bvgkY9Bkn8qybibThcbdQ0mezuOTu8oh/rlPm/SpY3023m8uG5utKnHWMO0JU47ofl4we1W1mv7u11uGbU47uEW9uCZoEZmXcSF3Dgc98Z5qQEsL6VH26X4knVh/yykkEv6N8361blvb+Q/wDEw0nStS9XUGGT9c/+hVnWTadcaXANT8MmYMm7z7SUEnPOdhIx9MHFOS00AsFsPEV5pcnaK8UqOv8AtYH5CmrgR3MHh554Aun6lpE8syIXBLKATyQVyWOM8ZzTtOtb26u7m30vW45jbuV2Xa7Sw3MBwfmBIUEgkYyOatNo/iRZ7S4gksdTjgnWUGNwpOMj29ewrIuY54dSupvEegTQPcPuQmMMB8zcg5z37ZpAatzDr9vGVv8AQvtMWOWgO8EY9OR+ZrNjn0eORtqXOmS5OTHuiwfcodv51Zsb22jK/wBna7dWbfwxvMcdOPlkz+lacl/rDqBdw6Xq0eOPPi2Pj/e+YfypgR2Wo6qI/wDQdeS7i/uXCLKv5rg/zqtcq2pRamLzRrEPELfbLaybNmX+Y7cAMSOMHj3ouo/D9w26+0DULCTn99anzR+mT+gp1nptjMLiPSPF6B5tu6G6BySrZAOSTjt0oAp6fB4eks4ZF1O90W4dQxV1YQ5PIAPCke/NaMWl675Yk0/U9O1WLsdwDEfUbR/Oo49N8S6dbRwNp0N9DGgQPbyZJA46ck8eoFZrzaWs4+1abcWFx/eWMowP1Tn86ALN4b6HUNPbV9AmRIrkM8m0OmNrDqQBjJHfFVbW+s/7TvJLfUJ9JYvhY1lEYU5bIK8rmtPTtQul/wCQV4klbH/LOVlmH45w361au7+9uWLatounamcYMsbGKUj8f/iqAAahrRiCyXFhqkPZbqD/ANmXI/Sqtz/Y9z/yEvC80J/562cgkA57Dr+S1A9t4XLFjHq2hyHOWCkp9dy//FVZg0y/mBfR/EdhqKZ4SQjd9OP/AIqjUCK1ttLEoGkeLbiyk4xDd5Q9enzf0WtNIfGCxzwsLHVoZUU7mKMCVPQZIPI9jzWbeR61bpt1LQGmi7tCRIv5Hj9aoW1xo6NmCS50x+PuM8Sj8vkpaAWWuNHWOKPWfDE1lMihPNgQryBg46t2rS0gC8uY7Xwv4j1A3kp2xWsqtJlscA5BIH5UmlXHirUrr+zfD80uvOIxI8Two4WP1L5Vc+gPXpXVeEtTfwHPPcXOjx2tzcnMzanZzQMgxkxpOoZNuegCj3pqIHY/D7wvY6TdJrXie48/XT9wTRlIrXthMjBbHVvy9T6PHJHKu6N1dfVTkVxOlfEbTb2Ddc6bciPoZLR0vI+Bk/cO/wD8drSstW8G6nPstdRsork/8s/MNvNnGfuna36VvF22JOmoqj9ivIhm31KbHZZ1Eg/Pg/rVDVdcm0d7eO/ignkuX2Qx27HzHPc7SOFHds4FPmtuI09W1Gz0qxe9v51hhTAyRksx6KoHLMegA5NedeK9de5MU+sQyLGz/wCgaNGwZ5nHIeXsxHXGdidSSeRX1jVryW8a6uFhvtbTAgtt22CwRs/N69Acvjc2MAAcVzE/9pHUpbXT/wDSNWkQG91W5TbDaR9cAHjAHRB9SSc1Lncdh2p6hdvrEPnxjU/EE2TaWMbEw2anq7Htx1c8noMCk063ktLu4eC4gvNcbK3+sNGPKtF/54xA9SM9Og5Lc8GO0WystLuTZXctvpjkvf6vM+Li/bvsPVU7Ajr0X+9WNJqVtqE0FpdWstpokMyRxaUimO5vQy5RiD/yzJxxkdck9qi4zThdb6zmGn3b6doKMxvdZd/312/QiI9WYnjd+C9qnvprO00e2hu7WSz0aLCWWkxqWmum6gyDqxPXZ05yxzwFvruSG9s4ZLVLzVmGNN0i2IEVouMbiegwOrn6KBWR4YvL2bWftD7ZdelSaOS4uYiItO8t8OsI6P8AeUdRyOSc0AaxtriS/t7zXLZLzUyvmWWjBh5NmP8AnrO3Qn3/AAUelTVNWmg1Ca1064h1LxDKhWa7nYJDbAAt5YzwvQkJnnGWJqSCT7dDcppN41jpKEtqOuytl5n6ERk/ebtu6DgL2qr4gFnaaVpYGnfZNHgu1NvZsga4uW2N+8kzzk4HynnnnsAMC7pZsoNImuNPu5raxlQSajrVz8txdnHKoT91e2R9F9ayrrULW8AtLuCfTNBijjlisVQxzajGzY6/wofQnnueau6Xpd1b2emx+IrdLy9hgQWGiof3cW0AedOenX14HQAniq+r6fqmteJ7m1tb5b6/NiqXc+QIbMmZWUbeygKxxyT360newGrqd48NxaLc2a3OpcDTNGtTmODsGbtkd3PA5C9yYLiwkU332loNW11oXSe4K/6LpqFTmOMd3wfrzkkDrPZR21pb3kun3zCKTLanr0zfvJ8dUhPRUHTcOB2yeRQvAb3QJJVVtJ8PRgi2gaM+dqcnJC7fveWW6/xMMkkdmwPtv4XTtdfDTwvcs7yNLpFq5Z2LMSYVOSTyT710dZnhOdrrwtpNy9vBbNLZQuYYDmOMlAdq/wCyOg9q064zQKKKKACiiigAooooAKKKKACmTbfJfeMrtOR6jFPpsq742TONwIzQB+b9hYTXVzfS+HNStUszcu1vaXMivIqHBAJAHIzjqOlSXMOuwKV1DQTPF3aEh1/Lkf8Aj1Z1za2mk319pupWH2j7NeSxi6jVZFYK2AQwOe2eKtWV7DG4XTtfurV+0bzZ7/3ZATXQiCrDcaMr5j+06ZJxkoWiAPvt+X862LPUdWEX+ha5Few4+5cRrKD9SuP1zUr3+rsAL220vVV9ZYjG/wCB+b+lUJ4fDs7b7zQ9R02TH+ttj5qjj1G4j9KYEWrTxXHhq5u7rRbASrevEZYGK9FbjbjGMgH1PPSlFp4bUBbfWdR0aX0uYyqE/ov86VNGsr/TZtN0rxbbMry+csNyjb92DwfmzznrjvVma18TWyEz6TFeR4yWtnyT+A3f0oAeml6+F8yxv9O1SLsQwDHn1G0dPrVRHvLTXIrnV9DmjVbeWMNtDruJUg5YDoAemT6VUebSVmP2iwuNPn5yyIUbr6xn+daem6jfIc6V4kkfH8ErLLj+TfrRoBg+Frm1t7LZDq89hMJWAVZsIcHHAbKn8K6b+0NaaICWXT9Whxwt1Bgkf7wyP0ps95cTMx1PQNNvyx+eSBvKkb3Oev8A31VA23hfduH9q6HIe5Q7Acf3l4P4tQtAJrpdFuf+Ql4Zubdv+etm4kA47Dr/AOO0yGz0uR9mleLHt5OcQXgKnP8AwPP6CprfS9SkTzNI8QWGqR9lcjd0/D9WqK+TV4IyuqeH2mi7tFiRf14/WgB134d8THQ5LSEWN3H9oeciOUKzFiTkZ9j0xVC6ksVnH9paNPZzZ+95WG6+q/N+lJBcaRGSYLi60x8nOx3iUHv/ALFbNtqOs+V/o+rW+oQf3LmFXB/FcfyNGgFPTr5lYDS/EVwjcYikkEn6P8361ee+1Bm3ahpOjasMEFniCOQRz94MP1FQTyWU4xqfhSJunz2MowP+Anb/ACNVIbTQXu1g0/XL/SnMbPsu42CgjGFxjHOfQ9KAHS23hZmLyaXqeiOf4oFLRrx2K5IH4iprbTpZ8/2J4qtL3H/LKcjcPbuf1FQ6TD4hvLL7XZtZahEDtwHAY8A9RjucdDzmotQYqca14fmjIz85jDD8CcH8qALlzb+IbZCLzRBdRd2t23DH05H61mRz6Msv+pudNlHUxhosc9yhx19asWl5aRsBYa5d2T9kaYgf98yZ/StVtQ1plH2ldM1VO32iHY3/AH0Nw/QUAQ6fqWqKn/Et8QC6jxgpMqygj0JXB/PNE1wswK6n4ZsbkH7z2cmxjx12nb/M0yLRNM1fw/cat9nj068S9kTa067cL8oQE9Pm5zwTz7YuSeE7yBQ2n65OFAHy3C7lP/Avm/pSuBlG18MA/uL/AFPQpD2mQhAceowp/M1Zj0/WGkEel6tp+rZjeULkbtigZORtHf3PPenPY+J7YHfYW9+ndrd+Tx6DJ/QVkx3OnRa0x1LS3tVNrIGjeNRukyuG4POPU0wJpLqWa38zUNCeWD/noqiRR0I+8Bg4IOOtMtbrS4yPsepXWnNngea0a9fR/lo8KX11HZldO1x4G81/3DBXGN3XacN0962Jr28kJ/tHRdL1HPV48wyH8/8A4qkgJLbVvEEUQEeoWuoQddtxF1/FeP8Ax2rWn+JJbBwx0e809uMyaVclF4z1VCuevdTWE9v4XZ9722raJJ/eVSyde7Ln9Wqe10y7mG7R/E1jqKDHySkbv8fzaquwOhl+IMktvDqF3fS37RTSw2q6hEVFqQOJTtUBnJBXkbhnr96uq8D6pa6Hd3GpXmlSavqFyTv1CG8SSQJ2RUcIFX2UnP5V5Xf6f4mh0JbO40Jp41upJ3e2YScMSegJ4wT/AI1ViuNGRyY2udLk7lC8QBx/s/L+dCk1uKx9N2/jnw1IQtzfPpz+l9C0A7fxMNp69jXQWtxBdQia1niuIj0eJw6n8RXy9YaprUabtP15LuP+7OiuD7ZQj9c1at9dubeXzLjQIxJzmfTZ/KkPPcjY3b1NaKoKx9N0V4NpnxKmtXVf+Ekv7Xn/AFWq24lXr/eYKx/77NdlpXxGvZEVpbHTdRjOP3lldGNjz1CPlf8Ax+rU0xWPR6K5a08eaFIq/bVvtMJx/wAfVsdgJz/y0Tcg6dzW/pmpabqkXm6bqFpep/egmVx+hp3QBqem6dqkRh1LT7S9j/u3EKyD/wAeBrhvEfwq+HrWs19NZnR44lLyTW9wY0QDvtbKj8vTFdtrWq2Wj2f2q+lKKW2Roo3SSueiIo5Zj6f0rzXxJrmoahq1vatZfbtXdg1ho0T7o7bv507dCw65PC/w/wB4qVuoI858R+GbzRoYpdI1ab7NLMsNjZ31tm6nUgDIReR7KecdcHirt14N8fWlkkt94V+1oyBmW0mSRl6HBQnORznGelex+CvBy6RctrWsXA1LX5lxJcEfJAD/AMs4h/CvbPU+3SutqFTHc+R7iLT7G6Md1Z3mi3OejxyWzZz04xmtGzvtVjT/AEHXftMf9y4RZQR9Rg/nmvqO6gguoTDdQRTxEYKSoHUj6GuR1n4X+BtTZpH0GG0mP/LWyYwMD64U4/Sl7NrYdzwme4WYFdU8M2NyD957OTy2P/ATt/map/ZfC4P7m+1PQ5D2mRggOPUYU/ma9Y1L4L+WCdD8VXkIH3Yr6FZl+m5dpHX0J4rmdQ+Hnj7Tgf8AiXWOrxj+KzuArEY7q+O/pUuL7Bc5eLS9bMfmaZq2narF2+YBj+Pyj9TVLUpriAmHWtCJCgMSAJFAJwD8wA5PTmpNVso9PlLa1oF/pEveSW2eLt2devp+FMs7hWh1lI9cnMLx26qjzhhKd2dmT8xAOOAe9QMhtbrS4yDZ6jdaa2eAJWjXr6Nla2Y9Q1swgfbLLVIP7t1ADn/gS8fpVayv7yfToG1DSNO1MPGrGQHypmzzzx/WoHtvC7Pve21bRJMj5lUsnX+8uf1amgFvv7Pu5rSC+8N/ZnmuEjMto4kGOSQqnGDgED5aq2Nrafbrmzh8Qy6bJC7KkV4wBPzMFBGSowoXJGRknpV+20me4ntp9J8SWepJBKJBHIwDZAI/r3btVeXT/ENjdXU2q6Ot4lyd7PbMJFxljzxgHnoSKLAXX03xNAm+KOy1OPsYX2kj/P8As1mXslssh/tfQp7aQfxmLJ/AjDfpUcNxo6sTGbnS5O5QvEAcd9vy/nWvBqmqR27Pba9Dd246rdIsi/muP60AVLG+jRwum+Ibq3f/AJ5yS7//AB2Tmt7wfoPiDxzqV5blLOW0/dJLqzQFTBtJbEYzy5z2PI64GK1fA3ge48dLFqGp6ZaaZo4OWkhj2yXfPRMgbV4+9j6Z5x7vplhZaXYRWGnWsVrawrtjijXCqP8AH371cYN77CbKXhPw5pXhjSV03Sbfy4+DJI3LytjG5j3P6DoK1j8ylW5UjBB6EUUVuSc9q3gjwnqkjS3Wg2azNnM0C+TJ9dyYNYGp/DC3ljZNP8QajDGc4gvUS9h69MON2P8AgVegVyniDxJJJLNp+hzRq8JK3eoMoaK2I6queHk9vur/ABc/KZaQHn2oaV4m8OaoNP0y4t7m4MbSsulXstqYh/C0kTbol3YAA6nnAIBxnaL4k1TUmlMNwZ766to5LrU7qExtbgZV41U/K21gcBcKCTkcc3b7VLeSwnNndNYaGhMl5qUjnzrw/wARVzzz3fqei9jXL6TpUk+mW13rzTWulugjtNOg/wBdqSli6g4OQvI444znA5rJ76DH6vf3H/CPX9zoPmR6RbMGvtTkkxNdksA4iZvvNjjd07DtVrT9UhtdMYXStZ6dZ3DWtpp6AST3bEAgOed5w/3Rx3J9Dxcsl9ZnTLiFZtVu4TBpul23MVoGG3zG7cckufQhR1zPo2krpN7N9nlj1HxAzE3WoOu63sMqAVjGBl8AccepwOCrajLDLcStbtrdhbz6qJBPYaWjZW1ToHnb7v6deACaiubebU/EGox2E88l+TC0140YkgtWjYuIyeMADHy+4PPNRQSm9huU0q8NrpUchOp67M2XlYdVjP8AE3bcOF6AdKfL/ZthoqxPbvp2hb/3Vngm51GQ95e5LddnU/xYHFFkFyxptrBb6f8A8S7UMRXOTqGsO4E9w27G1GxhUz0IOMYC+o5/TPDgxNeawJ7PRUubhbWygybi8WRwQhAOQp2A9s9+Oa2Xt5ri4tbvXbQy3P39P0BWAWIDgSznpwPXgdACeKkkvNQfVZNP06RdT1+ZR9okbItbFO2QOgHZfvN1NFgE1C6MEtnHcWS3F9jGlaJa42QAfxHtkd3PA529yXWNvdWurNdefFqHiTyzHNNkm10tG6og/iY+nU9yB1msJordWmt7pJUiiKahrcyrGZwOqxlcfKD/ABdBjAyemNqEsd9oNtDBY6pY6JdT/Z4Htiqy3e5SdxVvm2kjqTk554zRewFqGR71byHRr421mnzapr9xyWPcRk8M2O4+Ve1PmbTNP0Mq0cmmaAD/AKlgftOpOe8n8R3f3Op74HFSpNDLbaf5gtpiIA+laTCBEhKgfMVJOWz3PC9snmsnUotasdUbVLxI9Q1IW6y27Rq3kae+8BkA/jbDZ55ODyOKOZBY0ZreW5nguPEFnuY4bTNAjbjA6SznoAOODwMdzwY9dvbxJbpYIDrXiD7O3meUv7mwiK8gD+EY7fec49hT0kmupb620W92qhzquvXJBEeOqoejMB0A+Vc027/s+x8OXKwmTS9CwWd5Mi51GQjgsfvYJ6D7zew6sD7g8FtaP4P0VrC6F3aGwg8icDAlTy12t+Iwa1qyPBUU8Hg3RILmNop49Pt1lRhgqwjUEH8a164zQKKKKACiiigAooooAKKKKACmT5MLhRk7TgfhT6bK22Nm9ATQB+b+g3et26XcUOoKrrcustvcQ7wGGAQeQwxjHOelWri4jnG3U/C9ncDu9nLsPX+6dv8AM1Tml0XVNR1LUtW0++E9zdPI1zaRDaGIXdhVHGTk8KOtSW9jazPt0fxchbn9xd8MOfRsn+VdKvYgjFr4ZBxb6lqWiSHGFnRlTr+C/wA6txaVrnliTT9U07VYux3AMR9RtH86JbPxPa58zToL2P8AvW78kfQbv6VlPLpYmzdaZcWE+RlliKMD9U5/OgCe+knVXXV9AdkjbY7qokRWxnBJAweR3qO1u9NjI+x6pd6a3ZfNZFz/ALr5X8qH1KWLwhdSWus3WRfvsTz8nGxgGweSenJ9a1pbq5dduo6FpmoLjBeE+TIePf8A+KpAOGoa00QV7mw1SHst1AOf+BLkfpVXyNL1TVYbS+8PyWrGKWQmykR92MYI38LgnP3eage28Llixi1bQ5DnLBSUHvuX/wCKq3pumXhv47zR/EVhqG1HjxK4DANjjoe4HcmmBkeHoLa5tV8vxUlpc5AEMwKg8AnhycckjgdAK2G07xPbgMkNnqUePvQvtJ/qf++aojTdW0eGWzvdGN7bq+7zYD5iEHHqMcfWq1vcaMjZhkudMfj7haID8vkpAPu5LRZB/auhz2sv98xc5x2Iw36VasL7a4Gl+IrmF+0Ukof/AMdk+b9auWuo6x5P+i6zDfwY+5cxLICPquP5Go7iS0uFK6p4VglHd7GUDt12nb/I0wKWrXF3P4dlv7qOzmZNRkDy+URMzBWX72cbeAdpyMgVLLb+GpG3XGlarpUv/PWH94Ov95dx/UVHPpvhK5Qwpqt/pBJJENxHtjztx1IHueD3q+NL8QqpksrvT9Ui527XAY/j8o6e1AENtp/nn/iS+LLa6x/yyuD83X3yf1FTWNh4nt9dgmm0pLgGCSAPA/ygsV5ON2OnfA9xWfftIpC614emTB4cxhx17EgH8qbZ3ljGyix1i7sW7I0zAfTbJkflQBn6X9isxLb6hHdWV7FMyvIgeM+2Svt61v2GoaiF/wCJb4h+0J/zznCzD9MH8zVg6hrTRqLhtO1WLHAuIdrY9mGR+lUrpdDuTu1Lw3d2j/8APWzcSgcdhyR/3zRsBYnufOUrqXhqwuwc5e0k8pz+Bx/M1Sa18MbiY7rVNCkPaRCIxz6rgfqafDZafK2zSPFpik7QXmQenTDZP6VZksPFFsCxs7W/j/vQPgkfQZP6CgBToF5ceEZ7TS9WsdSP2zz1YyAZBJLDgY3c+uOO1RNea5pp3Xmj3cI7yQNlfz4H6mmNLY/2LdfbtNms3S7jDgIQ27a2D8nzf/ro0+/lVsaX4jnUj/llLIJfzDfN+tJWAt23i2EkedcKp44uYin/AI9x/Otq312KaMF4/MjI6o4kUj6H/GsWW9v5P+QjpOl6kO7oDDIf5/8AoQrMe00O61FIYdP1TSJjDJITEhlLMAAoGw5xk8nNPYDo7rTPC+pFjLZ20bsckqpi59cDK/pVZ/CKqpbS9YvIB2DESp+mR/47WPolpf39oJdO162lkHD29zwwbaMjnnGc8kirco8R6exa40d5FH/LS1fP6DI/WkA99L8UWx+RbLUVH9xtrdfw/wDQazL6SFZF/tjQZ4JOMO0QOD7Hhv0rSg8WKp2TzTRkcEXEW4Dt94ZH61s2XiGK4j+Xy5kPXyZcj8jkUAczY3sKMo03X7q2bjbE8u76fLJz+VaUl/qzqBe2ulasmOssZjfH1+YfypmrW2i6hoxul8i2JvpleSVGTcQGVUwmRtB55Hb3NWj4Q08jdpWoXdofSOQSL6dAR+oNFwMqeLw7Mxe80PUdNk5zLbnzQPfI3EfpTEtBJMU0PxMlwBE8jLdEKEK4whLZO45wBx+FX5tE8SWxP2a8s79R0WQBHPH/AAH+tUj/AGnZ6g99qegT+WlrJDlV3ruJUhskCmAlm+vTWpuF0pbyDO0tCcHPHYbumfpnI7VT87SVmJn0+40+cYyyxsjD6mM/zqHw9dWsNoAmqXenTeY+F84ouN3HyvlemK6IahrZiCyXFhqkP926g5/76GR+lJagV9N1G+Q50rxJJJj+CUrKPx6N+tXv7Z1ETCW/0XT76Rf+W0DeXL0xwTzn/gVZ1wNHuCP7S8LzQMP+WllIJFH0HUf981HFZ6TI4TSvFUtpJxiC9BU9OmH/AKLT1A3k8aXMOmPqe3UVnUzW8T3ZM62yDoI2YkhiV55Ix9AD1XgDxFb6HDcNpiaRrMly7PPdG4aO5lPUAsd4IHp8o/GvPrnQPEq6KLe3axvo45jOPKlCtIWbcev1PGKzbyWzE3/E00Se1m5+cw/N+BXDfpT5mhWPo+08f6W+ft2n6nY46uYPPj64+9EWx+IFbml69omqErp2rWV046pHMu8c45XqPxFfL9jfbJNum+IrmFx0jklD/wDjr/N+taj6trTBV1Cz0vVlXGDImxxz23Bh+oq1UFY+nzkdeKSvnXS/G0mnBFV/EGkBccRymeEc5+6fMUD8BXW6D8TL2baseraNqo4ysqG3l98lCwz/AMAFWqiCx67RXF2fxBtio/tDRr+345ktityg4yfunf8A+OVt6d4q8OX8ght9YtRMf+WMzeTL0z9x8N09qrmQjZYBlKsAynqCMiuP8X+EfADWUt/reh2EKj5fNgjMUrMeAq+Xgsx6ADJJrd8Qa3aaPDH5ivPdT5FtaxcyTH27BR3Y8DvXm2o6lrGseIhZaekGpeIgDyufsekxnqcnq3qT8zdMAfLSk0COH8R+Eo7SWO20C41K1v7uX/QdHDrPIExyZGxheee4UcZPJrXufhl8QLO2jkjGk6m2wGSOKcxyKe4+YBT6ZyM4zXrfgrwnZeG4ZJjK99qlyM3d9N9+U9wP7qeij0Gc10VSqaHc+V9c0e/sG3eIPCWoWu0/65rbzEHOM+YmR+Oe9VNPu4wf+JVr11ARgbPO3gHsNr5P4V9aAkdDWJrfhLwvrRLapoGnXTn/AJaNABJ/32MMPzpOl2YXPnK81bUYYPM1KHStUjA4MsflyEY7H5v6V3nw6+F1rq1zF4m8Q6VHZ2rqGt9ODFjJ/tSk9v8AY498dD0dz8HPDCTefpFxfabICpClluIxg8DbICccDgEdBWe3gDxZpMvm6TdaZcDIybWWXTpTzk5CEoxz60lBp6odz1dVVUCIoVVACgDAA9BS15MfEPj3QwP7RstWEa43G5sEvY+5P7y3Ib25BrQ0T4pw3TeXcWNpcOMBvsN6u8cZP7uUIRj6mtOdE2PSaR2VEZ5GVEUEszHAAHUk1zEfj7wx5e68vJ9ObGdl5bSREnGcA42sfZSa5vxX4gW+gS41VJIdLkYfZNLVd0143VTIO/qI+g6sewbkgL/iXxMt/aSvBeNp2hIP3t8H2SXQ/uxd1Q/3/vN/D13Vweu6lA2nxvqUL2GjR4S00uNf3t0f4QyD17R++W9BFr+rSx3UNzqkQvdTbLWGlwsCluOm9j0yO8h4HO3uaLG1uLfU3nM8OpeI9mye6Iza6Yp5KRju/t1PUkDrm3cYyS2nmvILrX7RLu+YCTT9EU5ith2lnPTP+GACaWWe+m1Wa00149T19kAuryQYt7CM9sdgOoQcnqxqCN5L6G9h0S+azsUy2pa/cfMzt3EZP3mx3HyrwBWRotxa2emFdRaOz0t4Q72tqzs1/KJGQFw3zFmxyoxngN0NTcZvWMdrZ2d2+n3zrbP82pa7M2JbnHVYj/Cg6bhx2XJ5FYRx6hpyNcRzaX4ZV9kFpGpFzqbf3QOoQn8TySQM1W8UW9zPpct5rgkguEi8/TNHt9reUE582fI2446HgdBk0uk3l9Nq1/aWSjVvEH2hlNzIMQWkTKpLHHCgkt8o5bAzR5AaOo3f2eWyS4sxJeEgaVodqRsh9GbHBI5Jc8L255OSf7ZtvFTyXZtLnV4ZYAlysge3sllO0xCM8lgSDnIPQ5xwdewjhs4btrDUGfeSdS1+YgNJjqkPZVHTI4GOMnpkJpdlqjvq0slzp/hseXAkAQ+dqbKzOCg+8cs3XqcE+4GBowyyXjXUOj3nk2qMTqviCcjqOqoejN24+VegrntGvLSxiWyu7100cG5jkxE0dxfsjoR5vdid5wowSOvBIrpr+4itUsormxAIIXStBtgDtI6M2OCw6lj8q9snmq+jaR/Z2qzXckNvfeKZ5WuJFJ322l7/AH6lsY46k88DmiwEr28l09rda9ZMUYbtN8PJgEgdJJ+wAGOOi5xyeDX1xb/UNatLKyuY7zxGsgmOARb2MIU/L6KCSOvLYHsKsRSTXdxd2+jXeGGW1TX7gApGR/CpPBYc4A+VaUHTbDQ3VHl03QR8008jH7VqbHux+9tPPH3mz2HUATRbK20u3mTSb3dIsezUNdm7KvWODPAA55+6Pc8ClFaW2oSpqizXej+HraMwxyIWE+pO7hj5fO45Kj5jktuNW5rdrxbWfXrJ47JlH9m6BEMST4xh5uyqOOPujvnjMmpX9xFqkUO2DUvEUihbeBTstrFG4HJ+6Ogz95ugwOKLATarqQgiRtRssmdlGn6PEBJI7g5DMectnGT91fUnmmX9nDPdL/bVql7q4t2EkETl4LBGB+fJIAkI9OT2wBmjToPsk11JZX63WoMu3UdblxsgA6xQA8DHPsO+TxWfcFtQ0O7/ALLuP7I0CPd5l/MGMuoSHqqfxEMcAvyTnApWQH2N8Gr3xLeeE7M67ZxxWy2dv9hn83fLPGYx8z/MecbTnjkniu4rE8A3C3fgXQbpbNLJZdNt3FsjblhBjUhAe4HTNbdchoFFFFABRRRQAUUUUAFFFFABTZNpjYN93Bz9KdTZVLRMo6kEUAfnMml3n2zUG8M30F7p63UnkpckCUrxtyQQCcY5zVfUPt0KY1nw7I0Y/jVRIv8A48AP1qncw2mn6xqOn6vYzW99bXckbyIrZBXg4ZPmI4OD09K0NPv51bGl+JJs/wDPKR1lx+DfN+tdCtYgpWt1pcZH2TUbrTWzwBK0a9fRsrWzHqGt+UF+22Wpwf3bqAHP/Al4/Skmvb2Qn+0NF0vUQeC8eYZCPx/+Kqg9t4XZ972uraLJ/eVSydf7y5/VqYFqabTJ4JIdT8KvGJBhpLGbcBx1C5Ht/CaqxWeilgmm+KLixk7QXqle3TDcfktMEVwkTTaf4itLqETiGNJyC8ny7iwA529Rkt2qxcRa7DHt1DQTPFjloSHXGPTkfrQBM2m+JoE3wpZanH2ML7SRj/P8NZl7JbLJ/wATfQ57aQfxmLJ/AjDfpUcNxoysTH9p0uTuULxAHHcr8v51taLeX02rW0MOsJeIIpnR541mCcKCMDAJIPU57+tAFCxvo43C6b4gurd+0cku7v8A3ZOa0pL/AFZsfbbPStUH954zFJ+fzf0rH0eSzlsWjvfDv2yIMFDwzAMMKoxtJHpnqckmpvsvhoMPsur6hor9kuUZU6/gv86AHzQ+G5n33Wjalpcv/PW3PmKPxXcf5U610+Of5dE8WQTtxiG5PzdOhBy36ip49K14IJLHUNO1WLsQwDH8RtH86o35uIxt1vw7Ko/v7A6/gSB+maAJ51161glkudNhu7eOTypJLd8jftztwN2T+VZq3GjGTe9pcWEpGd8ash9c5jP86jee0j8K3jWrzRTi8ZghZ1CxlH2kDp3wfyNdEdQ1potssmnarDjhbqDBI7fMMj9KQEGn6hfgf8SzxE0y945tsw/TDfrT4WbUtct7PVtHsJlMErs1tIYS2NoBbAzxnOMnmoLoaNdf8hLwzc27f89bNxIB+HX/AMdo0610pNTin0rxV5EiqyeTfI2cMRkfMc9QOAB9aYGVocGgNYhp7/UdMn3AeZ5eI+B3KYB5yeT6Vs2+l6pInmaTr2n6pH2DEbjx7Y/mabHoev6SZYbKG31Sz8wtHLG2xmU+oyT+lZ11JYrMP7T0a4s5/wC/5WGB+q/N+lLbcC3fLqkMZXV/DzvEBy6ASJ+vH61Ut7nSYzm3u7rS2yfuu8Sg/Q/JVzT75lYDSvEdxG3aKSQSdv7r/N+tXZr7UZBjUNL0rUx/e2mGQj68/wAxTAovqF2vgi7uPti3Tf2nIMsFywKuuSQOcgDn2GOlTztp86iPU/Ci4GPnsZQwHP8AdOP5Gp3g8OXGhXSXWm6hpUJnQv5fzgthsH5d2R1z069qrW2nSTk/2L4qtLwf88pyNw5/E/rSQEMVp4f3BbHxFeaY/GIbxSo+nzYH5A1cstG8SRajHd29xp1+hgeESKwGFbBzjK56dvyNRXNv4htk23miC6i7tbtuH5cj9azIp9HWQnybnTZuMmMNFg9slDj86YEMNt/Ztu1rr2iTK6SP+9MQYY68Hr+IzV+yvbaNgNP166s37RvMSP8AvmTP6VdsNR1MR/8AEu8QC7j/ALk6rKPxK4P55pZ7hZgV1PwzZXQOcvZybGP/AAE7f5miwE0l/rDLi7h0vVU/6bxbG/P5h/KqU0fh+d997oGoWEn/AD1tm80dfbJH5Coja+GQT5N/qehyHPEyER/mMKfzNW49L1op5mmatp+qxdssu7r6jaP50agVP7H0y9002WkeLIzKJWkSC7DDliCcjdnPXkqetW5LPxPajdJp0N4v9+2fn8hn+lZ9/dSRKV1rRRsWXyS+VdBJ125bAzgg4BJ5plpd6Wm02epXWmnjAErRr+TZU0tANKHxPNbt5V0t7bMOqTRbwOM9s/qBW94d8R291exxxyW8hOf9VJhhxn7uayI9R1vyQPtllqkGOFuoAcj/AHl4/wDHaZpzWt14it4ptAS1nWCaQSW0oZc4A3YOAAMntnke9DWgE2o381zdzSXmgafexuxIZJNk23PAJIGT+NZj23hcuXMeraHITy2wlOv95f6tVTRYLK4tz5fiY6fc7yFhuDxjA9SR1z0HTFazab4ntxujjstSj7NE+0n/AD/u0wGW2mX8y7tH8R2GpJ/dkI3fp/Vqjuo9ahj26n4faaLu0RDr+R4/8eqneSWyygatoc9tLkYcxZPXjBGG/SrFhfJG6rpviG6gbtFJLv8A/HZOaNAKcFzo6sTDLdaY/fYzxAHHfHyVtW2o6x5P+i6xBfw/3LmJZAfxXH8jWbfz3k3hk3l4ljdyDUJ13mDZIzHcmS4JwAAMD1A5qaeHw5Mxa60fU9Kk7ywfvAOPVdx/lQgJ7mS0uAV1TwrDID1exlA/Hadv9appZ6LJeCHTdV1DS8RPIy3KMMEEbVVcAHJOM4IGKsW2npOSNF8W29w3OIbn7w9jnLfqKfHZeKLHUHvH0pbv/RXgX7MxOdzDkBdxzQBDpdp4kuLUXNu1neR5wAWAY+pyMfToelQX7SJhdb8PTR/7ZjDj8CQD+VZ2mf2faxmO+tbuwuxI5JCPGwG44BK8j8a39O1C/A/4lniJp07xzbZh+OMN+ZpIChZ3ljGV+wa1dWLHG1GmIHTjCyZH5VtDVtfEPlyy2Gq25H3LmLbkfX5l/Sq891JMCNT8O6deA/ektX8pz+Bx/wChVSNr4XyWWbVdCkP99D5YOPVcA/i1MDTsvEV9p+jXF9b2clm8080TvC4ZAobCoq8lcEZyAM8jGSCOn8DeMrXQbT+ztD1fTWRnZ3i1C22TSMTyWdSrE9slTXHDQr640hodJ8Q2F/GkhljRmxvYsGbOB1znHNQ366nChGreHpJIu7IBIv6jH607tCPeLH4gscfbtDlI/wCeljcJMOv919jdOeAa2LLxt4YuWWNtUSzlOMR3qNbNycD/AFgAP4Zr5jtrnSYzm2vLrTGz/C7xL19D8h5rcs9W1+KIfZtXgvoP7s8YIP8AwJOP0q1UYWPp+J0miEsLrJGwyHQ5Uj2Ip1fM1h4gmsZRI+hS2jggmXSrkx5x6hChP5Gum0r4mzwlY18TOrcAQ6vag9um792345NUqiFY9zorz3TfiJdNGGutJtrtP+emn3YyRjrskCjn03Gty28deHH4urmfTW5z9tt2jXjr8+Cn/j1XzIR0wrn/ABrH4a+xB9f0q01F5Tsgge3SSad8fdTPOfU5AA5JAo1fxVYQRJFpMkGq30y5higlDIo6b5HGQiD8zjABNcBqeqXLanPHaXCahrjDZdX8kf7mzTr5arnj2QHJ6saTYHP+JbSx0EC4tpGstQkuI5otMhlae2gTcFBcMeecHdkAtgKKoaNLd/aH0/SYhe62HmjeeYEW9jCJGA4/hU44QcnvwBTpYoNZt7mytZB/ZAlD6xrdxIB5hRgSqNjDNkAf3QOBVqZtOsdCWKRJNO8PocRwHP2nUGPQuBzg9kHJ74HFZdSjG1CDTrC6iubPUL0GeGeG91prjy/tjbchUHTZnjIx6DPUXrRV1HQrVr2ObSfDflqsdvEpW61KQjlVUchTz7tnJwKtiG4kvLTUNbsw0nln+zNBQANGMj97M3RcAAegzjk8F89zfSaw1rZeVqviN4/mY/LbafGe3+yvt95sc9hRYA1K7+zNZLdWIlulAGk6HacrHjozdiR3c/KvbJ5MGgaOdGm8uNl1HXyA8rSHdbaWWJYgc/M/zHAGCevAOTNp0MNnHdSafqG+R1P9p6/NgFsdUgzwqjnn7o9z0oxTWeqW0tss0mk+HYdu4ICLrUi5OAgPzFWwRu6sc+9AEsoOq2+oWOlXSG0ORrGuXZypGMMqHozYyMD5VzVmZ9MstEZVjbSvDqkfu2XFxqDdBu77T0C9SOuBxTNYvrbT7W1fULRYkQgaZolvg/MOjPjgtnkk/KvueaTTkuJNSN3fRx33iNGKxwsubXSl7Nn+NiOQQct7DkACy273TW1xr1myLuDaZ4fjYAyBekk+OAo646DjqeC69vrj+24rWIRal4lnG2KMHbb2MeMn/dAHP95vYYAYk093cXdvo12rurf8TbXrgjZCB1VexYDoo+VfrmsC5WwtL65tbS4u00lvstyyT/669YylXmzjfgqCRgg9exAobA6TToFszdPZ3wmvGyNS1+UABQPvRQZ4AHTPQY7ngUIrq11K2EMM8ul+GhuLXIDfaNTbOCsR6nLHluWOastC15Ha3Os2ckFjn/iWaBGAslzt+68w6Ko67eg4zz1yNKku18QyR6fpv2vVxd3SGBWk+zWm7BU5bhVA3fdwTnsDwAbd/Pb2dpZxXdh5Vup26XoVsoZ3YdGcdGbv/dX3PNZ2swX6apptxqF1az61LcJGbJo/OttPikB6jIDSHjr1wccDNamnW5tbieS0vEutVIKahrcijy4AOsUAPHHT0GOcnis6W1sdbsUVgbPwtBN502oO376+mGQPLyCXyerEZPAFDANAmu7uzFro0hF79nRtT1e8yyWq44UFupA5C9B1Pes3Wk0uxjuFs5Ly206ewd5bieU79SkRlIYqecHPHQt2wBk9BqE9ra6bbJfWb29ghC6fo8Q3y3DjoZAPvN0+XoO5Jxh8UF5Hqy3uqRQ32tvEPsunL/qdOQnO+Vx1J4+uOB3BYCCaFb6CCTWbOS10psDTdEh+Wa9xyDIB91Ony9B1JpddvZoZcS2y6jrfkN9lsbcHybGPBG72GM5cjJxgADin+deXOoXdpo9yl5qu0f2jq1x/qbNfQDpxyQg6dWzzTAtjY6HetY3T2ulshe+1adsT37Y/hY8qnbPfOF9aAPtj4exQweAvD8FtdJdwx6ZbJHOgIWVREoDAHkA9a3K574ZxzRfDjw1FcRmOZNJtVkQjBVhEuRXQ1xmgUUUUAFFFFABRRRQAUUUUAFNm4hc/7Jp1I5wjHrgUAfnHpt5qiG8+zT2d1A1wd0V1FuDYRQOR04x2pbptNuVK6p4Vx1/eWMoYfXacf+gmo9Rm0PVNa1LUNStrnS7uW7dnmsISIMnk429AM/7PQU+202ecZ0XxRZ3w7RzkZ6dPX8yK6VexBEtpobNt0/xLdabJziK8UqP/AB7A/IVbOmeJYV3wmx1OPsYn2sefw7f7NQ3MOv26Fb7Q/tMXdoDvBH05H61mxz6Mkp2pc6bKCcmPdFjnuUO386ADUhf/APCPXtjPoN4k7XUlwzGAlVTYcHJHIyR+Rq1Y3sCMv9m6/dWrcbY3mz9PlkBP5VesNS1ZU/4l/iBbqLoUnVZQR3GVwfzzSTzxzLt1TwxZ3A7vZy7D/wB8nb/M0ASyX+rOoF7baXqyY6yxeW+Pr8w/lVORPD0k6zXuh6lpzqSS9sRKh4wc/e4/Coha+GRgW+o6lochx8s6MqDj14U/masw6brjTww6ZqVhq5m3GNQRuIVcnkbQO3XPUUagIthYz3Mp8PeJreMOxb7LcYGGPXjGR9ABTprTxNag+dpcV5H/AHrd+v4Dd/Ss6a6aaDzNR0N5Ycf6xUDqOAR94DHUGi1u9NjP+h6pd6c2fu+a0a5/3Xyv5UXQEbTaUs/+kafcafP/AHljKMOfWM5/OtPTtQvF/wCQX4jklAx+7mKzD8ejfrVldQ1sxAPdWGqQ9luoB/6EuR+lVbn+x7kD+0vC8sJ/56WUgkA+g6j8FoAszXtxLFJFqfh/S9QSQYd4QI5Dx7jr/wACrPNt4XySP7W0OT+8VJQHHXcvB/Fqrypp8NjJd6brl7Asdx5JhuEbhdhbcdwwOmMYzWmdP8UQRiRILTUYyoOYn2t09if0WgBsGl6lIhfR/EFhqadlcjd9OMfq1QX/APaltti1XQjKj52+WQ4bHseOnPWqt7JZrL/xNtEntZefnMXP4EYb9Ku6BfRJrcBtNduYI1gmyzzAmM/LwDICV4z+VAGfa3WjLh7W4udNPrG7RL19vkPNbVtqOs+SBBq1vqMGPuXMSuCP95cD9DWdoF3cfYGDaRpd7DvCndlJDhVGc4I6AdMVJLB4akffcaTqmky8fvIf3i/mu4/qKEBYuJLK4XbqnhWJx3ksZR6ddp2/yNVVtPD+dtlr97pEh6RXaFVBx74X9DU9tp/nkf2J4rtrrp+6uD8365P6inXFt4jtYyLvR0u4+7W7bsjH935v1IoAfIdRsdBupVu7XUF+2JGki8A4RmbJAHAHfGODWdfSAANrHh+ZB1EhjDDHbBIB/IVBLJCvg7UVjtTb3K3+98qoIQo+0ceg7dq17HUdRAP9m+IvtCc/JMFmH6YP5mkgKNneWkbAafrl3ZNnhGmIHX+7ID+lalpc6lea3bWuo/2fqcYtpnUzwEf3QTwevPGMd6jmuTMCupeG7C7B6vaSeWx59Dj+ZqtaweFYr6KdbjVtEYAqyum1CrdRuAx29SPamBQ0gaJdWCtqej3scqHb9qtT5nQAe5B69AOtX4LGymfbo/i0K/a3vMg9OnzZP6CjTdB1O2tiui61p2qQbiy5wGIP4jB/E0y/GoRJt1jw7I0fdlAkTpz1AH6mkBaksfE9spL2Fvfx4+9bvgkfQbj+grKml01Zz9t0q4sZ+7CIq3X1T5qdb3WlRt/ot9d6Y/oJHiUHHo3yVsR6hrZhwuoWepQdkuoAwP8AwJeP0oAxZtQb/hE5kt9XmeZb2XbE8m/CHcNxU8nIOMn1ralvLt+NQ0XS9QHQvFmGT9f/AIqmS3GnTQyw6p4SUrIMGSzk3Y56gZUj16fXNU47TQyQmneJbrTpOMQ3ile/o2B+S0wB7fwwz72ttV0SXj5lUsg+rLn9WrQ8OaWx1qG90/xJaajEIniZGYb9rAcdD3A6mov7M8TQqHhNjqcX96J9pP8An2WmaY6rr1qupaHLbXGTtkaMHB2nODw36UnsBSt9P1zSrOS11DQmuYhI7F4WEisCc+mPzI+lQRXGjRyHyzc6ZICclC8QB7/d+WrVjewowGm6/dWr9o3lz2/uyc/lWlLf6s4/0210rVUx1liMb4+vzf0pgMs9R1fyv9D1uK9h7pcRrKD+K4/rTLia3uF26p4Wtph3eylC/wDjp2/1qCeLw7Mxa80PUtOkP/LW3Pmgc+o3H+VLbWEMzY0bxdDKf+eN197r/tZP8qNQI1sfCT2T2aalqGkF23Kt1EAEJOcAkAdfQnvVpNL8QBBJY3+narF1BDAMePX5R/Oql1JrljC0l5p0dzbiYwGaDO0uF3MON3QZ5OBwfSqnnaSJd01hcafNxlkRkYHHrH/WgCxqLTRgrrfh6UKP49gdfzYD9Kba3dhGf9C1e709uyGVlH/fMmR+VXdP1C9Uf8SrxG8g/wCecxWYfj0b9aljuJb3Vha6lpGm3R+yyyfuSYd3KjcxAzkenOc0AS/2hrTRhZpNO1WLsLmDB/76GR+lU7hdFuCDqHhm5tn4/e2biQD6DqPwWs3S4fD0lqZJ7m+0ufcR5kSN5XGM5YAAnOe/t71rQaXqUg36R4g0/U4/7rkbuvtj/wBCo3AggstMkcJpPix4H4xBeAg/TDZ/QCrMmn+J7ZdwtbXUY8fegfBPHoMk/wDfNV7xNXhjK6r4feWPu0eJF/Xj9TVG2udHQ5t7i60t+PuM8Sj/ANkoASe404zsNQ0ma1nUkMwj+YHHPKfN+lXrC/dWxpfiO4jb/nlJIJP/AB1/m/Wq897eN4TWRdWF3/p8+yOZUcEkspc8ZPHHoPTgVeuWsJ1Kan4UjYf37GUH/wAdO3+RoAsS32oSZ/tDS9K1MHqwUxSEfU5/mKzvseh3l+0cem6lpU620k22IGQuwI24Kk/Lk8ksO3SgWvh8vix8QXukyHOIrtCq/hnC/oatwaN4kiunu7O50/Ut1s8CFXUEhmHqUHSgCnotrd39uJNN8QW0jA48i5I3HHU469c4y3QVZuLfxBboVvtEFzHjlrdtwPHpyPzIrIihextxb694fnikErHe0auPmYkYPU9e2auWV5aRlRp+uXdk3G2Npjj2+WQH9KSArR3GjrIT5Vzpk3cxhosHHcocfnWzp+p6tGN2meIftCf3ZlWUfTK4P51I2oayyAXSaZq0eOPPh2MR/vfMP0FU7qPQLhi+oeHr6yk/57WjCUD6YyR+Qpgaug3199m+2zXNvpi3V7PHeXsD7ZHUBztORgAbODywzx1NaSrHqOmRyOJtM8Lh9scUat9q1Ns9FH3trHJJ6t1PGawPDFrpDSwtHLc63Ct3J9n02UldsnJWSQn5cZD8EbgOeeRXUXNzePrQt7ZE1TxHIuMgEW2nxH/0EYxx95vpgVS2EN1K8hsxYR3lrGJSwTSNCtyuFbsW7FvVjwvbJ5LdKWWS+TUJGi1LxFhhhlb7LpIyQRg8mTjHqcdhzWZr1nZQ6FeOka6tMJYzqGrzfLvYSKPLgxyFBOMjgAEcnpLplvLPo7G5mOmeGWuJXDxE/aL4O7bYowOQMdepPT1p9QEvtXC3FxY6PeqJ3VpL/WblgN5XgpET8rPzgKPlXgd81fLabY6CV/faXoA5kaXIutSc93/iwf7v3mz2HBp+IXu4DpEEenLFbYljtNItog7xIY8b2IBJbJGccDpk9au6fY3dpeW73xh1PxFFCqxwZzaaYuB8zf3nOB7nHGBzR1AbJbve/Zp9fsWW3cA6Z4fj4aXHR58cKo446D3PBxPDNxdyXcUWkW8mq6jHDJAonk3x2TeaV5Yj5UCr0HJ+prcSW4u7q8tdEvA9wBnVNcucGODH8K9iw5IUfKvfvSp/Zun6E4gdtN0JVH2m6cbLnU29SR8wViT0+Zs8YHUsBT1S3jt9C1trSSLVbp7WT+0tVuU3RkKpPkQr0wOnHAz3PAh0aNr7SbiSNzovhcyqS8a4nujsRTFEozjLKQSMk5+tXp7f7dDbya3Zy22nEr/ZmhwELLdbeQ0oHCoOOOgHWrOo3l42rRqYE1XxFIv+jWsWRb2KHjcT/CMdWPzN0GBxRYBl/cWtnaWkd1Y/ZrUOF03QrcAvK+eGcD7zZ5/ur1OTTYLGWPWjqGqWtrfeJnC+RboWMGmxDJXzSOGbJJ6ZJPHAyJNPt2tLq6ktr1bzVWyt/rUgHl2qjrFADxkD8B1bJ+WscavZ33mWWmXj2miRXCpqF+r7rm5dv7g+8244Bfk88cUAaiy3VzqFza6TcLcX3/MU1qcDyrYDkqO2R2QcDqec0Wy2Fhosq29zLaaNkvd6nM2LrUWJ5O4chCemOSOFwOSt5LZWOmW0NxZmz0sOF0/Rol3S3MnYyD+JiedvQdWJPTN0i+udT1qO8v7MXmoRtItrpzErDp0ikDM2fvttOcjJHTHIwXAuvCL61tZ9WtZbXRT8un6JEm2e9x0Mg/hTHOOAOpNP1XUZbW+t43t01LXXQ/2fpVsQIrVQO3pxwXPJ6AAU7zry41W4s9JmW91hh/xMNVnX9xZr12jsMdkH1bJzWNr8ek2elWU0du9xp66hE13qk+7z75zkFl287OT7EcAY5oYGxoqYla9sryPUNYliH2rVpE/c2aEZ8uFT356durehzZtUtJo5bPTrySx0r793qWd1xeEttbyc8ueuWHp8o4qTTrKaXQLCPX1a30bywttp9uSZ9Sc/MM46Jg9PxJApviQatNq9vaJZQz3M9hJDb2Nsi+XZKWUJlsZx1y3A9MYzR0A0L6awsdIhjurR7DSEIW00qMbprx+xkA5Zjx8v4sewh1Oxlu90niK1W81CSItZaPHIRFZrg4lmcfxe/qMKCat2dtNb6pNOlxFqPiDbsuL5xm301TyY4l7t7fixHQ0J5Jr7S9Sj0G8FnYRqzX2t3LZM8mOVRv4j0G7oM4UdKAPtj4W3kmo/DPwxqE01xPJc6RayvLOwaR2aJSSxAAJOeTgV0lc38Lbi3u/hr4ZubSzFnby6TbNFbiQOIlMS4XcOuOme9dJXGaBRRRQAUUUUAFFFFABRRRQAUj42Nu4GOaWkbJU464oA/OeTTtSXVtVbw/LBqmmLfSfZ2kOyVozgqWGeDt25GDzWdfuqtjWvD80Lf32iDduxOG/Ki+ht9L8RavY6rFc6dqEF/IkpQum1gcHLJx1B61o2GoakE/4l3iAXUf8AcnVZh+JXB/OuhbEFKzvLWNgNP127s37RvMcf98yZ/StSS/1hlxdxaXqsfbz4djfn8w/QVFPciZSup+GbK6U5y9nJ5bH32nb/ADNUja+GASYb7U9DkOeJkIjB+owp/M0wIdSg06XTL3UJNGmtZUudglhlVkhUJuIwcsxJB54Az7VZsrG2mCLpfi6NpcDMNzwc9+Gyf5U86Bq91pVxbafrmm6hbyO8n+sCs5KbQOFxnn+8O3Wor77fEgGseHZSn95VEij/AL6AH5E0AWpLLxRaj97psF9H3a3fqPoM/wAhWXbz6XFrcEuo6VLaL5cqyhosbmKjAO3k8ButLaXWlxlTZ6hdaa3GAJGjX8myprag1PXFiXZf2epQ9QLmEHP/AAJeP0oAyvD19dxrN/ZmtGFjJ/qWCyA/IoBIOG6e9aU95dSAjUdD0zUB3eE+TIfz/wDiqr3P9k3Bb+0vCflFiS0lgylc45IXj/0GoUs9FZtmm+KLiwl5xDegrz/wLj8loAGtvCxcuYdW0STuwUlOv95f6tVi20y+mG7RvElhqSf3ZCN3X2/q1SPpvia3XfCllqUfODE+1j/n/drLvJLdZQNW0Ke3l7OYsnrxgjDfpQBNqtj4kg8M3tvLo0jKbkzNJA2/hkYHAXPAJ9elVYLjR1bdDJc6W/fYzxAHHfHyVbsb2NHC6b4gurd+0Uku7/x2TmtKS/1ZgPttnpWqL/eeMxSfn839KAI7XUdY8n/RNZhv4f7lzEsin8Vx/I0yWa2klSTUvC0TshJElhPsPPX5cr1/Gq88PhyZi93o2paXL3ltz5ijjrldxH6U2O1WW4ig0PxRFcM+8lLohVjCrn5i2SPTqOvbBoAWa38OyXUstrrV9oskrlvKuVZUBPXk4B/X8atLpfiFUElnd6fqkXYqwDHn1+X+RqnaS69NBI7aMbmNDh/L4IOAQNo3diD1qp52kLMfNsrjTpx1ZEaM9e5jP86ALF8ZVIXWvDsyf7ZjDj8CQD+WabZ3ljGV+wazd2DcbUaZgPb5ZMj8qvafqF8o/wCJZ4iade8c22YfjjDfmalmupJcjUvDunXoP3ntn8pz74OP/QqANCDUNY/sa5aaSz1Mb0VVnj2hlIOQSMg9u1Y10mh3RLal4bvLWTnM1o4lH1xyf/HajI0uPw3qE1rb32mr9uRSFB+UKjHqD8x+8OuOmT1NWLbS9VkiEml65p+pJj7rMCenTIx/OkgIYbLTpX2aT4tMUmTiC8yD1/28n9KlntvElnNHC9nb6h5oYp9mJ3MF5Y4GTwPYVDfDVIIyureHZJIh1aMCRf14/WodGudJi1mFo5Lmxi+zzBlV5IvmyvA2n69KYFVb7R7hhLPp8kEhx+8jTnPb5k+b9K0tOv5FIGleI51PaKSQS/o3zfrUXhi/1caYfIurS5g8zHlXMO4EAAfeB9AByDVq4bT7hQuqeFE/66WMoIH/AAE4/kaSAnmvb+TP9oaRpWpDHLqDDIf5/wDoQqjNb+GHYvLZaro0vOZI1Lp9dy5P6ikjtNA3BbHxFeaXIekV4pUZx0+bA/Q1b/szxJCnmW0lhqkeMgxuFY8evH8jTAzJVureGS40/Xbe8hWcxrHKwMhTZu8zb128MB82Sccc1dni8QQR/wCnaCZ4iMkwnd+Y5A/Os3VVvI/D13Y3Wl3FvL9qe4LmN8EMG4zt7ZHOee1WrO8to3xp+vXdm+eI3mPr/dlB/SkBWiuNGV8otzpknrHuiA+pQ7fzrb8M317J4ktY4dce8txazMQ+yTjKDGRjn3Oac9/rDKBeQ6Xqqf8ATaLy3/P5h/KjRl0V9btZZfD13Y3Ib5ZInEkecHrycD8BQ9gMjR7iC40wpqGgpqEe8r50MgSQ4AHKkjJ465Oal+y+GQf9H1TUtEkOfluEKoD9eF/nT7bTbB5ZF8P+KIYw7l1tbhQpXPbBBP5AVYms/E1qn7zTYb6Pu1u3JGPQbs/pTAF0vXdvmabqWnarF2+YBj+I2j+dU9QN1EuNa8Oy7f74QSL19WA/Sq0kuliY/a9NuLCfnLLGVb35j5/OtHT9QulONL8SSv8A9M5WWYfiDhv1pAY4uLWPwlP9jeeCZbyRg3zgRxljjGflB5A9cGuiGoa0YgHuLDVYey3UA5H+8Mj9KWXULySJ4dS0LStQjf77RgRuff5h1H+9Wc1r4XLbvL1bQ5OOdpKfiy/1amBLcjR7n/kJ+F5oG/562UgkA47L1/8AHaZa2Wj/AG5ZNM8UyWc2xo/JvVZWwcZXkg447CpbbTL6VN2jeI7DU0wPlkI3f5+rVHeLrFuBFqmgmZCDzEQ4YAZPB4/WgCSPRNf0qNo7KK11O23s6tG+1jnn69c/w1n3clms2NU0S4tZv75h+br2K4b9KZBc6OjFoZbnTHyclGeIA/h8lbVrqOseV/ousQX8P9y5iWQH8Ux/I0aAUrC+2OF0zxFcxP2iklD/APjr/N+tX5b7U3x9v0/StUH98oYpPz55/EVBcS2lwNuqeFYJB3exlA7/AN07f5Gqq2nh3IFnrl/o8nGI7pCq/TnC/oaAJ2TwtJbTQX2h6lprS8mWJ2kCHrkFSwxx3FFvp5n40TxXa3R/55XBG4cdOcn9RTGt9Zt7I3kN/puoWokeMMHAZiilmIxjsD2PSq+oO6DGt+Hpk/2zGHXp2JwfyoAu3Fv4jtlIutFW7j7tbtuyPoN386yxNo6THdb3OnTA8mNWjI57mM4/Op7W8so2H2HWruwbsjTED/vmTI/KtOC71O71Vba7kstR22c0kbXEHygZUEkA8sOx4xzQBHYahqIT/iW+IftMfdJgswx9Rg/nTp7kzcap4bsLsHq9pJ5bH8Dj+ZrH0hdGurANqej3/mK5UXFsfMxt4x3bqCScZ5NXray06Rwmk+LTG/GILvhuvo2T+QFFwGG18Lj/AFV1qmhSHtKjCMHHqMKfxJq1DpesNH5ml6zp2qxdgSNx446bR+ppXsfFFsMtZW2oR/3rd8Ej6DJP5Csq4l08T/8AEw0m4sp/7/lENnHqnzfpQBueH7fWyq6ZME0hILqa5k1GRsogw28LngkLJxyenIGK6Af2dY6G6I0th4f3bpZJC32rUnPdj97DHoOrew68j4buLM2tltkudSmTU5XisPML7uJNrbT3zt+Zua7GG1ul1ZLrUlg1DxEvzQWoJa10tD0Zz/E+PxJ6YHIqOwmRNDJctY3msW00Fujh9L0GHCyTbfuvN2VRwdp4HGcngzXV1dHWI7eGOPU/EciHyrdCRbWEZHU/3V6DP3m9hwM7VtWktWn/ALNae7maZItV1sxeYttlsYAHUgkAKOFzzk5qXSprS38PXCtK2naXFNIt9eNIftOoSBiDk/eUH0+8c4GB1dwLem232Se4ms74XGplWTUddkUbIgDlooAeABjr0GOcniqsZj1DTm+zTy6T4YUnzr/J+0ag542xfxHcerdT2qjrbX11Hp4vdLe10i4im+waapVXYomUknUkfJ32D8e1akmoTy3VmUgj1PXZ4A9nYQ/LBZRlRyf7oxjLHk9BgUALqNxaWOm2y3lg1vYxcadolsu+SZh0LgffbpxyB3JPTP0C/fWNRj1O4jt9V1B4hJYWyPm20/nDGXv5inb6k5AGO2rptu1reTy2t4l7rBXZf6xIMxWgHWKBTxkfkOrelc94csLq905r+TUJNJ0iJZYZL3Z+8u4nmLAxNjlmxjcMnnjk0dQNPU9Ru4xqX9is+pajDHu1PVGTctuo/hUDgkDJEY4HU5OaNKltrXSdRAkfTdLSbN9fTFlu73KqwDZ5ThgMDk9Bik8TiBPC0lk0J0uykiaHTdLQ4luJmGFaXHJbJB25wOrH0ls9Jks7xJtYgTUNdYrNBpwfNvaEKqCaQjI/h45J4wM84OoCtCL61t5dUtZrHRtwGn6NCAs9+RyC4H3U6HGcY5Y1k61Hf3PjVLcafaSapNb2rWyQRgR2qpMW2F+uNq8tjv2GK3GnvLjVLi10qVNQ1ggC/wBTmAENknXHoMDog78tmkso7Ox068bT72WDTZW8zUdYmkInvmHGEP8ACnYEfRf71FgJLC2ltr+aWO4ivtd5W71Rk/cWC94oQeCwH5dWPY4WkW97fPeXX9pS2egwXVwTq7y73uEYqGWMn+IspGRkenYVpmJNQ0+3lvYJ9O8PB9tnpsSbbjUiORkdVQ9cdxyxxU99dNb3VnFJZpcameNM0a1wIrZf7xxxwOrnpyF9wBty2n2Ojwwz2j2Oiq2LTTEUtPev1BkHVieuz8W9Av2e6fUbS/1qD7RqagyWGiK48q1BBHmznoSAfwPABNPsbWe31N5vOh1DxGAVnvCpNtpinny4x3f9e7Ed8fUdW2xrb6RNcwWN1dfZ73XzEZWeYg4C45Y5GMjgcAY4oA1mnvZtXms9Lkj1HX2T/S7yUEW9in93HRR6IOTjLGksI7OysrqTT754rZ1zqeuzNiW7x1EZ/hTr8w/4DnqKtrdWEXhS1a6h/s3RAAFtI2LzX8vfeRywJBwvfq3HFUdfn1Rb+CfWtL3BLX7ZZaWHTy4QjjJuAepxgAAHGeBwaLgaLRx6hp8bXkU2l+GeFtrOIYudTY84AHIQ/mckkgUviPUo9PtUl1CzE11HCx03RrMblgUD75xwSO7kYHbuTYnub2TWZLTTzHqviJ4/3sz8W+nxnt/sj/Z+82Oe1Mtorezs7+TTr4lXjY6nr05G6XA5SHPCqPXoO2T0APs34VWK6b8MvDGnpdRXa2+k20YmiIKSARL8ykdQexrpa4/4JRzQ/B7whHcQmGVdGtQyFdpX92vbtXYVxmgUUUUAFFFFABRRRQAUUUUAFI33T9KWg9KAPzjtr7UPtup4hsNQt/tz4W7BL9Bzv55/D1NMnTQbhg2oeG7yyf8A562jCVRx2xkj8hS6w2gX/ivXr6a7udFuJtSldhCr/ZwxbJw3pk8ZPSpIdL1Z0Emla3p+qRYH3iu4/lj+ZroV7EEFvY2MrbNH8XBH7QXnDdOmGyfyAqxLY+J7UEtY29/Hj71u+CR9BuJ/Kq1+upQxbdY8PSPH3ZAJF6e/H6mqltdaTGc2t7daY3osjRKDj0PyUwEml00Tt9u0q4spx1YRFW+uU+atDT7+dWxpfiSbP/POV1l/MN83600XmoP4f1SR9WW7RbssqSxo3mbIgQd3oAOgAHrmnSDTJYlj1Lwq2FAHm2cwfp3wcc9+lAFqW9vZM/2jo2l6iD9548wyH8//AIqs9LXw7calBAtjq2jyyh2Z41MgXavGNmWbkjgGljtNDZwun+JLrTZO0N4pUdenzYH5LV6y0fxJDqdtfQy6fqKwo6qUcLndjk5K56e1G4Gbottqd+kp0/WbWVomCmG4YFs7QSOmeCcZLdQas3UWu28bLqGgm4iAOWhIcEY9OR+tZstqNPllt9c0WZH8zKSmMNkbRyCDnsemat2V7DGwGm6/dWj/AMMbzZ7f3ZOfypAVYbjRkcmP7TpkmTkxl4gD3yV+X862LPUdWEf+ha5Hexf3LiNZR+a4/rUkt/qzri9ttL1ZMf8ALaLy3x9fmH8qo3MXh2dzJe6FqOny/wDPa2Pmjr6jcf0FMCPVFjuNDury70e0EiXxVpLeUphRHnaE4XGRk59z1oitPDqqiwaxqOjzYAK3MZVCf0X+dSR6TYX1jNY6b4wjdZJGl8m5UhyxUqQctnHPUqanktPE9qv+kaXDeJ3a2f8AoN364osA6PSteEfmWOoadqsWMghgGPHr8o/nVN7i6sdYtrnWfD86okcqbtm9CSFxywAHQj8aqNNpKz/6Rp9xp9xxlljKMD9Yzn8609O1G9X/AJBPiSR8f8s5SswH8m/WgDJ0a8tVRzDrFxYSGQ7Qs21cYHZsr7Vv/wBoa0Yws02n6rD2F1Bg/wDfQyP0ptze3NwzNquhafqLN96WFzFK31z/APFVRa28L5Zh/a2hyHPzFDsHP95ePzagCa5Gi3JB1LwxcW7D/lrZyCQDn06/+O1Hb2WlyOE0vxZJbvxiC8BU/TDf0UVNBpepSrv0jxDp+px/3XIz19sf+hVFeJrEKbdU8PvLH3aLEi/rx+tAFm58P683hW/sl+zXbtOLiIwsPnJVg/ceuRx7fTKvJLFLgjVNGntJ+cv5fPvhl+b9KuabcaUuiXj20k+mYlhyVJiCn58f7Pr7Vbt9R1nycW+rW+oQY+5dRK4I/wB5cfyNJWAp2F8ytjS/EdxG3aKSQSf+Ov8AN+tX21DUvMWS+0vSNUKnIZo/Lf8AUMD+dV7mSyuFK6p4VicHOXsZR+e07f5Gqkdpob30Vvp2s3+llxI7i6RlWMKM8LgBueOAe5pgSTw+GZpmmm0vU9FlbGXgTcgP1TOPzFSWumyT/wDIF8V2l6Bj91Pjd/U/mRUem23iS4tvtFsLW8QYyrMFbJAbAIIBwDjgdQagv2Kkf214fmjIP32jDgfQnB/IUAXLm38Q2qFbzRRdRY+ZrdtwPrxyPzIrMjn0dZCfJudMm/iMYaLBx3KHH51YsbyzjZRp+t3dk3G2NpiB/wB8yZ/StVtQ1pkAuV03VY8cefDsYj/eG4foKAIbDUtUVD/ZviAXMeMFJ1WUY9CVwfzzRNcLKpXUvDFjcqeC9nJ5bf8AfJ2/zNZmqQ6fcaLdag2jmznjvDGJY5AyhRGcoATnO5fvY6E4FWbWxtZsLpfi5BNjmC6BU578Pk/pRqA37L4YDfub7U9Dcn7syEJ19Rhf1NaWi2epRaxZfZdWs9Vt23OzJjcFUcnIx6gd+tQyWPii1Ul7C3vo/wC9bvgnn0G49PYVV0OSzHiy0+06W9nMYpVCvEAS/wAuDx7A9aT2ArC8lu7US32gySwcfvAm9eRn+IDsR0J60lrd6XGQbPUbrTW7ASNGvT0b5KPCt/eLaY0/XXhcOcQsVkXGBjg/N+ta8t5eSZ/tHRdL1EHq8eYZDx7/APxVCAcmoa2Ydv2yy1ODst1ADn/gS8f+O1Vuv7JueNT8KyRn/npZSBwP+AnH/oNQy2/hdmMj22q6JKerqpZBx13Jn/0KrFvpl3MpbRvE1jqA5wkpGfp6/wDj1PUDOuILePT5L3SdYuIgly0Ygn3jbGFJLEspUNkEbcDqOetaY03xRDGHWOy1FMDmF8N7/X/vmq19o2vyeHb3Tp9Ld9kr3geIB1cnIK/eI/iyOvAOcVShuNGSQmL7TpkmefLLRAc99vy0gH3ktsJQNW0Ke2lzw5iyc+xGG/Srfhy8hXxLbGy1i6jVbaXarzEnJ2/IN/IyOw54q3Z6jq/lf6HrcV9D3S4jWUEfVcfrmhrqJmB1LwvbzY6yWM5Q9OuMqf1NMChoN/eSaWBJp+n6lAGKKJ/lkAAC4DYIxx7VJcQ+G5nL3ejanpcnP723/eD813H+VM+y+G/Mc2usalosjsW2XSttBI9TgH6nJ96uJpfiBU8yxv8ATtVi7YYBj+Pyj+dGoENtp6TkjRfFsFw3aG5PPXvnLfqKfNa+JLVSLnSI7uPu1u2f0G79cVU1Fpo/l1rw9KFH8ewOvXsWA/SmWd5p8ZH2HV7vT2zwplZR17LJkflQBRuJrSLwvdQvZGyuftbs5dFRvLLnauQd3Vl46Vu2GoX4H/Er8RNOv/PObbMPxxhvzNWl1TX/ALMYZLmx1S1cYaO4ixvH1GQf++ao3A0W4OdS8M3Fs3/PWzcSAcdh1H4LQBYnupJlK6l4d0+9U5y9q/lOfwOP/QqqR2/hNZvMLaroj85LJ8mD7gYxnHekgstMkbZpXix7eTtBeAqenTDZ/RasS2fiS1lWMW9pqO9WZPIfDMqjJOBk8fSgCKw0O/ghZdC1vT9Tt9zMocjccnJzz1/4EabfLqkKbdW8PSSR92jAkXr7jH6mqD3WlzYmu9LlhZhuEqR5JHBBDJ82Dkc4q/YXzK4Gl+I7hG/55SSCTv6P8360tAKdrdaTHg2t3daY3GArvEv5H5DWxBqGteQBHqVrqVuR9y6hDAj/AHl4/SnS32oyf8hDS9K1Md3CmGQ/jz/MVQkt/DLvvm07VdHl/wCekQLqD/vLk4/EUwNLw3dXA8m+t7Wy0maS/mt5r2FhxGVfICFQBjyxhj+o4rYhZNQ0+Q2dxJpnhqOQ/ab87jcX7k8rF/Edx4LdT0Fc14ctdEYRx3WqNrVi19J9n05CRLNKASrMCfuE78k+3NdffXc66nbRNbpf6664stPgP7iyTpuPYADq55PQACqjsJlDxLGRoFvp9ug0qGSaOLStKjba8khcfPIR1bGTjoOpJPSfT9Kawv1mvVGo640klzBp7N/o+nmRiTJJgnJ9OpPQdyLGn2slrezyQ3Ud7rfK3urug8myXvFADxkfkOrehrROL6zl/s+7bTtARyb7V3bM12+cFYj1Yk8b/wAFHSmBXv7ObWPEEMOnXi3OoWpkk1TUpwRDGhQr5YOCF+9wg6YOTnJq7aR6bp2jSrYXDafoyqDd6pI22e+x2VuoTsD1P8PqS7k0+x0eCG5s2sdGRttlpUa7prt+xkHVmPXb+LHsF+z3T6hb3muW6Xeq7fMstGVx5Nmp6Sznu3/1woPYAheFdQs7aXVLWWy0EgLYaRCu241A9RvX+FO+PxY1Yv7qaG8toms477WNn/Eu0q2wIbNOm49gB0LkeygDNNe4vrjVbiz0iWPUdeZP9M1Cfi3sl/u+wz0QZPGWzWH4VvPJjmL3TafHc27zanqEkweS48uTYTG/8CtkY9gMAE5ouBv2FrNa6hPLHdRahrxXZd6k4zb6eveOFehYf/XY9jVif7dbXUelXj2GjRtu1DW5STJcN0KxE/ebtu6Doo6VQ8R+dd+Ebi5/5AmiJATp9psIl1BgN3zKORGQOR1PJPFSWeoCO6kt2tzqF/HOv9l6VbZEUO+JGLAHO0AsfmPTnGOaLgaN3Jp9ho8aTWr6doivi301VzPfSHoZB1Yk/wAH4t6DH1K61L+30k17S3863a3msdN3KbZUkfyw0zf3wxyAAcY6Vu2lrcW+pyytNDqXiHpLdlc22lqR9yMd3x26nqSB1xDpaazqt7eWepmPRoUjj1LVJpPnllR95KN0YjCrkYA4A6UMDZluL2bWZLXT2TUtfcbbq8cYt7CM84/2QOydSeWNYHh+4e2vJz/aiRRyzXUN/qyz7nuljKspXIxHwcfL2PHYjclOm2OiCNoX07QN/wAlqQftOoyE8GTudx/g6n+LA4qnZaNDHdDUdasTPe3Nw91p+hk48jO0B5SOAoCg9OM45PFDuBMqx6hpsUlxHLpvhgMUgtY1IudTY9AB1CHk+p6njNReKGvj/ZFrbRxx3/2mM6botu4VIo0yWLYIDHaDljgDoOeTfmubyTWja2ezU/EUiESSEEW2nx+n+yvTj7zdTSadDDZxXL2N8WkYH+0/EE2A0mOqQ54VQeM9BjjJ6AEOiaT/AGTcRRwyLqevQx7TJNzb6WrckADq/PQHJ7kDrQk06LWdXlmsNQ2WVrBImratc9J97LlVbGGICHgYC5ABq2oi1DTEZml0rwrnapTd9q1Jj/Cg+9hjkk/eb86saldQ2cVlHeWKjBC6ToVrg4YdC3ZmHr91e2TzRYBJW02x0RgUk0vQAclGz9p1Jz3f+LDdl6nvgcVDqNnJfwpJ4gtXVJIz/ZmhQNhuBxLMeigccHhfc8G1bW13Fqoubwwal4j2DbHnNppSnnn+8/8A48cdhzVO5mvbqLU7fw3cxyXKRs2pa3eN+7QgH5VOMFhzgD5VoA+z/g9qN1q3wq8L6lfTme5udLt5JZSoUuxQZOBwK6uuU+D8tjL8K/C8mmWklpZtpVv5UMmNyDYODjvXV5rjNAooooAKKKKACiiigAooooAKD0opM0AfnTqljqFr4n19dDji1fTV1KUxTI5DFSflz1JO0Anjv+FZM8tgJx/aGj3FnPkfN5RDA9uV+b9KmvzHYeKdetr+6vtLvotTmVwZHj2kEZBz8vXNadvqOteSBDqltqMH925hVwf+BLgfpXQtiCnp1/IrAaV4jnVu0Ukgl/Rvm/Wrk17qEn/IQ0nStSHd1BhkPH4/+hCoLh7C4G3VPCqf9dLGUED/AICcfyNV0tNAyEsfEN5pUnGIrxSo6dPmwP0NMAubXwpcRSpd6frGkNIDl4vnQH1yA3HtkZ59TU1tps8y/wDEl8U2V8R/yzmxn+p/NqZJb65bW091FPY6lbQSLEzocEswBA4x6jnbgetU7q4heNJdW0KZFZdyymIMCDyCCcN+QoA0LiHxBbqVvtD+0Rd2gbeOvpyP1rMin0ZZTtjudNlHUx7osc9yh2/nVm0vLaNwLDXbuzftG8x/9BlB/StGK81W61zTrW/TTNUjfzWX7RAV5C9yCfXtigBljqOqCP8A4l+vJeRd0nRZQfqVwfzzRcTxzgrqnhizuAfvPZS7GPHXadv8zWTpsWiTJImo6dfK8TrGt1ajf0Rckjlgc5P49avWtjZzME0fxcpbjEF3w30IbJ/QUagRm18Mj/j31LUtDk/uzoypnHthT+Zq3HpeubPM07U9O1WLt8wDH8RtH86SWz8T2qnzNNgvo8fet35Ix6DcT+QrLml0tZj9s024sJ+cusZVvfmM5/OgCe+mmRni1fQWYRuEZgBIqsRkD5gOcc464qO0u9MjI+x6pd6cey+ayL1/uvlfypyX6f8ACPX4h16cut47QxNODvKxEgkH5mx7nitJrm48tY77QdLvkVQoaE+S+B06/wDxVICRNQ1sxANdWOqQ9luoByP95cj/AMdqqV0zUNTtrTUPC7RGRXZmsplZjtA+4GwB17gVCbbwuX3mHVtEkyOQpKfiy/1arWm6VdPdxXuj+J7G/aJWVBKRkBhyeh54HUnvT1AytGgtZ0eOLxKLG5R9qxTk7X+UHIDZwATjp2zxmtaTTvE9uC0cNnqMXZoX2kj+f/jtU5NO1fSVuLe+0Y3tt5pYSwkSKy4HJGMDp3IqpDcaOjFopLrS3yclGeIA/h8lIB97JaJL/wATbRJ7WX++YuevYjDfpVqwvgjhdM8RXMLdopJd/f8AuyfN+tXLXUdY8r/RNZhvof7lzEsin8Vx/I0yeW1nG3U/CtvIP79lKB3/ALp2/wBaYEOpT30nhnULq8FrcOuohmbYUZtsTfeIzxwMD681G1t4bYKbnS9V0uUAAyw/vRnHXcu4/qKtfYfDt14fvbWHVL7So2miZhdx4VG2soHIUYYZBwe1CaX4hWMSWd5p+qxYHKsAx/Hj+RpLcCK30/7QT/Yfiu2uT2huD8w46HOT+oqWKHxNp+qwXc2kfaljilQNbEsCSFIyF3H+GqN+0qjbrfh2ZP8AbMYcdOcE4P5ZptpeWMZH2HWbuwbsjTFR/wB8yZH5UwKVo9hDPOl9FeWN4JDubbJEwGB1xgj8a3LDUdQC/wDEt8Q/aE7pMFmH5jB/M1YOoa0UAmbTdUi7C5h2n/voZH6VTuV0O5bdqHhq7tX/AOeto4lHX05P/jooAnmuWm41Pw3YXYP3ntH8tj+Bx/M1SNr4X3ZjudU0KQ44kQiMHHqMA/iTT4LLTpHCaT4taJ+0F5kHr6Nk/kBVlrDxRbj5rO1v4/70D4J/Dkn8hQBCfD19e6Lc2una9Y38Dv50ahwCzlSDk475Pfrio78ajChXWPD0jx85dAJE/wDHgB+tUprjTftBXUNKms7kdSI8ODj1T5untV/T7+VWxpfiOdW7RSSCXH4N8360tAKdvdaTE3+jX13pjZPAkeJQfo3yV0mg3+sNfWyHVIb62LjPmwgsPcMpxn8KpzXt/Jn+0NI0rUh/fUGGQj8c/wDoVR6Nb6LL4msfs2mXumXALysCNyvtHAyue5HU/wA6HsBHdNpt0xbVfCu1mOWksZAwz67eP/QagjtNCJCad4lutOkOMQ3qlfww3H5LTdFs9QvYS1jrttI6kAwXDAt0BPv1OOW7VYuYfEFuhW+0P7RF3aA7x+XI/M0wJf7M8TQoHh+w6nHjhon2kjH+ei1m6hJCkm3WdBmgcfxmIH8jw35Coo7jR1fKrc6ZL3KbosHHcodv51sWWo6qI/8AQNeS8i/uXCLKv0yuD+eaNAKNneQxuBp+v3Vq/aOSbd/47Jk/lWnJf6u4H2210rVV9ZYjG/5/N/SsfWfLuNBub+50y2VxqDK0sEhUnETApswF2ZUHrk1Klp4bQAQ6rqWjyY5FxGVQnPJ4wv8AOgCWaLw7M2680LUdNk4/e2580D8RuP8AKmW9nDLcxQ6L4rhl3KzFLxguwKOh3ZOSSPSrUel65t8zT9S07VYu3zAMefUbR/OoojqFrrEFzqmgT4WGSMbE3rubaQckAfwn1oAitG8QTWpmGlLewdC0JwTwD935vUcHFU3m0lZSbiwudPnycsiMjA9+Yz/OodAkgs4WhOoXelXKyEeWZDGBxx8rfKeK6IahrTQgPcWGqw44W6gHI/3hkf8AjtJAVtP1C9Gf7L8RvIP+ecpWYf0b9anmu7iXK6joGm3oPV7dvKc8+hx/6FVa6Gj3P/IS8LzQtz+9spBIB9FPP/jtRx2ekySFdM8VS2khJxBeAr3/ANv/AOJp6gUbq20hNKl1K0+36Y4vWjClcRqiqflJU5L7lPc9fatS10vU5Iw+k+INP1NMD5WIz/T9Wpt14d8RPoVzZR/ZLtBK90jRSqC7k8gdzwzHGB0HWqN1JaecP7U0S4tZsjDmH5gfYjDfpS2AuXqavBEV1Xw+8sX8TRYkXpz14/Wqejz6SNbRkNxYw/ZpdwUvEPM+UgfKcYxnjpxVnT74I4Gl+IrmFu0Ukof8Nr/N+tX5r3UZAP7Q0zR9XUd5Itjnj3DD9RTAzfCuo6wdH/0a+trmHeymK5i8wHGADuB9B6VcuJLG4G3VPCkbD+/YyjHX+6dv8jVaa38MSOzzaRqWjSHPz243oPoVyQPyqa30/wA8/wDEk8WW10Rn91cEZHtzk/qKNQIEtPD+8LZeIL3SXPSK7QqvXoM4X9DVxdL8RxxiS1n0/VI+MFGAYj68foDTJ7fxHbqVutGW6j7tbtkdfT5v1IrLSfR1lO62uNNmHUorRkfUxnH50AbPhi31y6jGmwWy6fdwX8l1Jcz5McIwxbqBkgSKevccV01qtjZaXc/YruW30pzvvtWmci4v2/2T1VOwI5PRf71cfpWoQHRrVrm/udQhXV2/0NGEhmX5wCVAyxPy8njmuvNvcSX8F1rlslzqgPmWGjK+YbReglnI4J//AFAE1URMytfa5m0GC9lji0vQo5UW10yQFJdQXIyWxyidWx3AyetT2OoKsyWscLahqMFzLb6Xpkb5jtkViA5J6ADje3IHA71PqkL6xeXGjxM+panc7U1K/GFisIchiBnhcAcIOSeWqzZpZ2VhcnT7oW1kxZ9Q1tsJLdnPIjP8K543fguT81PqBiazbtba1avPqX23VpUube/lWINbW4MLMIo93Rlx1HPc9qtaHPJqWiIbC5fTdM8pX1TW5T88sm0BljLcs2eN3bgDtUrWtnqlvZXmo2TWfh2Bm/s+0VD9qvpSCAQvUKQWPqc5JHUXdRu3iuLRLmzW51Ag/wBmaLbEbIQP4iemR3c8Dnb6ksBHdSafYaJHHcW8mn6FGQILEAtcXz9jIOrE/wBz/vr0FLS9BisXt7jWrFL7U5C9xY6V0FsHkL5nPQBSQO/I4yeK0bK1uYNUa4eaDUvEgXbLOQTa6Wp52IO7/qcZJA61YLgXz31pomoC3tofn1bXZ2DNn0TPVsZwfur2oAdqn2rUrq80m1K6trlzAYry4J2Q2ELcED+7wSQv3jjJ7VNYQafp9ndDRrrybPb/AKfrkuBLMqjG2NuygDG/p6ZPIZcPpmn6Ftkjk0vw+p4hbP2nUXPeT+I7v7vU98Dio1B1CWK61y08xw3/ABL/AA+hxtK/8tLjsAOODwBjGScEAb5ceoacvnpPpPhgNsht41IutUY/wqPvBSfxbknirOpXYt2s1urIPc5A0rQ7XBVCOjNjgkdS54Xtk8lbq5vpNYNtZrHq3iN0AZsbbfT4z6/3V9vvN34xXOXsi6XqeoNa619s3JbyXGpSR4cOJgj+S/QIAxHAx29aGwOktbW5h1Yz3LQaj4kH8eCbTSkI6AfxPj8T7DmqsV0by5u7PRr9URD5mra7cMPlA6hOzN2GPlWhBHqGnBlabS/C6SbQyqftOpuT91Afmwx6n7zc9qwrW6W31eC2+w3UyW+oXCWmkKyv5W5VZMgcD5iPmJIGO5FFwOjb+zrHQjH+90/w+Gy28n7VqUh7v/Fhj/D1bvgcHN12O8uDpNxrMdvbWM1wsdvoMnys8R+USSlTxjIwvQZA69dWC1uU1VLm+WDUPEijdHDktaaUrdCf7z4/E9sDmqk9vHrF1JZWlw7iKdZ9V12UjZE0Z3BATwSGAG0YCjPehgM0jU7m8+yrZr/a3iGSJkjSR/3NjErFcsf4QQo/2m+lZWr503UrmXT9Ymub19NnN5qDRKUeWNlO2En7oBOPl4HHfOOgj/szT9CdIWbTNAHzT3JytxqLHucfMFJzwOWzxgdWLbx3E9rqetaWYoPJMWkaPENs8gJUlpB0VcKvHQA8n1LARx+XqGmExyTaR4YHD3S5+0ai5PKx/wAR3c5b7zHpUus3dnp2lwf2hZi1s4lxp2iwYJYjo0mOGboTn5V6kk81Ne3V3/ascSQxar4haP8A0e0jO23sYzxk/wB0erH5mxxgcUljbfZpbt7W9S81N4ymo6zKAY7dQPmigU8cc+w75PFMD6++EWnyaH8MfDWkXE8U8trpsMbyREFGO0HggkEc9QeetdaHzXlnwMvZv+FT+F0nV0kGmxAq4IOMcdeemK9Et591cRoaINGahRs1IDQA/NGabSigB1FJSigAooNJQAUmeaazVC8gBHNAH543Oo3l14g12a70yx1TOoSKzzORMcHI+bB9Seo5qrNB4ZlfzJ9L1XSJf+ekI8xev95cn9RVrxFNoWqeM9fvLbUv+EdaW/lKwbmMe7OWOWO30AH/ANYUDS/Eca+ZaXOn6pF2KOAx/Hjt7GuhbEEVrpzz/wDIF8V2l5j/AJZTkbv6n9RSz2/iK2QreaKLqLu1u24H145H5kVT1BmRguteHpoznhzGHHXsSAfyosryzjK/2frV3YtxtjaYgf8AfMmf0pgZd1daXBpOpxzWb2V684aHcgVlQoOBg9CQeBwa6LTdQ1MQL/Zuvi4j2j93MqyqOOny4NWl1TXVjxM2napERgi4h2lh9fmHf0qhPHoE3N/4bvLN8Y820YSgcdupH5CgCxPcCZSupeGbG6XnL2knlsfwO3+ZqnDa+Fo7yK4ivNT0OVNwAljYIAeuCu0f+PU6CxsZm26R4tCPziC74I/Bsn9BUtzb+JLJ40ksre/ErFY/szHc5wTwo3HoCeg6UAMstC1SDzZNG1bTNTt5JN6gfKcYA/vegHc1Hf8A26JNuseHZGTu6qJEH4sAPyJrPjvdFuG86Swkgk/56Rpz145j+b88VqadfzqQNK8STZH/ACzlcS/mG+b9aWgFK1utLjwbPULrTW7ASNGvT0b5K2E1DWjDj7bZapB2W6gByP8AeXj/AMdolvb18/2ho+l6jnq8eYZDxz1/+KqhJbeF2YvJa6tosvd0UsgOP7y5/wDQhTAtvNpUkM0Op+EcJLne9nLkZxjcACpzz/dqpFZ6KzBNO8UXFjJ2hvFK9/RuPyWoXS5jikuNN8QWl3brOsKCd1DvlclgOpVehO7PXjirLjXFtVkvtAeaF1DZj+bg9MryB9M0AWW03xNAA0S2WpR/3on2k8/r/wB81l3klusoGraFPby54cxZOfYjDfpUcNxoyPmP7Tpkncxloh17lfl6+ta2k32pS69pkNtri3kRErKJ40mUELjJ243cE9aAKljfRoyjTPEF1bP/AAxPLu/8dk5/KtGS/wBVYf6bZ6Vqq46yRmJyPr839KydNltJkulvvDy3sfnBRJBIFcAIOq5AJ5J79al+y+G93+i6tqOiSHolwhVAcfgv86FcB88PhuZi93oup6XJz+9tz5qj8RuP8qfBp8c7Y0XxbBM3P7m5PPX3y36ipk0vXgnmWGoadqkX8OGAY+nPyj+dUdQNxGNuteHZgo/j2B1/NgP0oA0N+rWek36XtlFcFbiKIGE8O2GJA69AQfxrFS40cyBns59PlODvjVkPscxn+dTW0lk3g3WRayTRiO9LKDvGw+W2OG4HP9PatZL7WhCiPNp2qQKAFW5gwcezDI/SkgINP1C+Uf8AEr8RtMv/ADzm2zD8cYb8zTjJLf6va2mo6Lp9zvSVj9mcwGXCgfM2MrgtnjPaorkaLckHUvDNxbsP+WtnIJAPoOo/75plpY6UbyKTSfFklpOgKrFeKwYBgMgbjkHgdBTAz9Lt9BaFzcX19pcqsFWRYyIz8q5LFcDJOe/TFa8Ol6pIhk0rXtP1ROcK5Gf0x/M0yPRfEWliRLaK11W3Lb1khYqzfKO3J7en41n3clis5/tPRp7SYfx+V834Ffm/SlsBcvV1SFNureHpJI+7RgSL19+P1qnbXOkxkG2urrTG4xtd4l/I/IauWF8yNjTPEdxG3/POSQSd/wC6/wA361elvtSkP/Ew0zStTHd9pik/M5/mKYGZfXF6/hi5nbU0u40v2dFliR8sIW+fP07Dj2NWZv7OlhWHUvCoKqoXzLKYNwBjO04/kajurfwrdRNHe6Vq2lMxB8yImRQcY6jcMY+lSWunST/8gXxVaXg7RXBG7p0PU/qKAIUtNALbbHxFeaXIc4iu1KjP/AsD9DWpoela7Dr9ndNcWV/aAPG0kTAMobHOOM/d9PzqldQeIbVCt5oou4sctbncCPpyPzNReHJdJ/4SC0EdrNZXHnAYVCgJ9DsO0/jSewIoy266e8lvreiSh/M3CUxKw5Axg5z+Was2N5bRso07XrqzbtG8xx/3zID+lXrLUdTCn+zvEAuY+cpOqzD81wfzzSzXAmUpqfhmxuVPV7OTy2P/AAE7f5mmBK9/rDKBeRaXqyf9Notj/gfmH8qozx+H523X3h+/sJP+etq3mgcdRjJH5Coxa+GAw8i+1PQ3JHyzIQn5jC/mTVuLS9aZBJpmr6dqsWBjLDcfxG0fqaAKy6PpmoWk1jp/ixdjN5i204Ktv2kHOST3/u1Zms/E1quZNNhvo+fmt35x9BuqlfyXMcbrrGglo0bY7jbIitjOMtgA4PTNQ2t3pcZzZ6jdaa3oJWjXP0b5aWgDZJdLWYm6024sJx1ZYyjdfWM5/OtHTtQu0P8AxKvEkrY/5Zyssv55w361aTUNbMW37ZZanB/duoAc/wDAl4/Sqwh0/UtVt7a+8NGH91LITZzId5UDaBuwF5Oeg7e9MCzPfXkzFtU0XTdRZvvyxMYpDx7/APxVZzW3hcsWMeraHKf4tpKA4/vL/Vqq6JbWksIRfEzafcgqFhnyARtB/i46kjgdq1jpvieBN0aWWpx8YaF9rEf1/wC+aNwGQaZfzJv0bxHYaknZJCN3Tpx/VqjvI9agjZdS0Bpoh1aEh1I+h4/WqV7JbLJjV9Dntpf75iyenOCMN+QqzZXyI+3TfEN1bv2jkl3f+Oyc0AVILjR42zDJc6Y/+wzxDr7fJWza6hrHlf6LrMN/B/cuYlkBH1TH8jVLUbu4fwxdXt9Fa3Uo1Jh5gjKyEhGXO4k8cAhemQKWWDw3IQ13o+qabKMDzoD5o69SV3H+VAE88tpcLt1TwrBIO8ljKB+O07f5GqsFnoEl5Hb2Or6lpDsjNtuIm2qVAwuOAc57A9KmtdPSfjRfFsFweMQ3J+b8c5P6irFnZeJ7PVIrqXS47vbC8O63fj5sHPG4/wAPt1oAqaVba9d2CXljPZ6hGRyhYBwcA4JBAzz2z9ag1F3j41vw9MgH8ZjDr+BIB/Ks3SvsNrGY9QtbvT7wOSWCvG6gjjJXkYHrXQWGoagB/wASvxE0y/8APObbMPpxhvzNJAUbS8somAsdau7Bs8I0xUdf7sgI/KtY6hrTIBcNpuqxdhcQ7W/76GR+gqOe6kmBXUvDun3o7vbP5Tn8Dj/0KqRtvC+SY5NV0OQ/30byxz6rx+ZNMDV8MXjRsl5Y6XHp95NqD2wnaQSwwgqQdqZHI2k7sDqRyDWxFI19b3SaTfG00uN86nrszZeVu4jP8Tdtw4HQDpXO6Fp1g1m0ep6q+oaQb9vLitsGW5lxkYC8gElhnJH0BzXU6lefZ5rNbmzEt6SBpeiWpBSL0ZscZHJLngdueTS2EMnOnWOipFJbvp2gh/3Vlgm41CQ9DJ3O4/wdT/FgcVFBnUHtNS1aAXEzEvpmhI2EiA4EtwexHPB4HQAniqfiO1+y2l3f6i51LX7QCd5oHKwaWoIOxPVyO3U5ycCjQZLy8TVEsJjZ2f22V7/XLhgT5eeFRj95u2ei0+oF7UNSuItWa3tWTU/EckbebKR+4sogMkAZ4AH8I+Zsc9hUmmJbW1pPNp+oHZIu7UfEEuFecd1hJ4VB03dB0GTyMbxEtnY2mjrBZLaaMLmRUM6lrm6d43/eP3GSAQDyepx0q/p9hdix0v8A4Sa38+WOBVsdCjYHeVAHnTn0788DPc8EvqA5Vi1LTEaUTaV4W+5EkYIutTY9kH3gp5OerZye9YWjXi2t1p9pLb3OotBHcQWOnKqllkjmAQMV4JUFvmbIHJHrXT3F1ePrItbURar4keM8ci20+M/+gr0/2mx6YFJpFra6bBcro9wiSvltV1x+jv1kEG7hRnJJ+6Pc9CwFHXbOVbLUptQKapr32Nyyo5FtpS7d2FI6ycfU47Dmq3h1tSvBqP8AZsy2drKIpLvWbhtwiUQqGVS3JcHdjPA49qvKsOo6Z8rS6V4VBwZQD9o1Nm/hQfeIbu33mzVrVLqG2gtReaeI0DAaZoVooJZs8M4HBbP/AAFfc80AMc6ZY6JJtEmmaBu3Sl8i51Jz3b+LB7L95vYcGu+mw3OoQ6tr2mtHIYxDpeiRsu6WNTu3TDGFXdg9QABg5zg24rW6j1VbnUVg1LxCAGhtxza6Up6Mx/if9T2wOaqTai0l3dWekXyy3O9V1bXJ8MlsDnA44yOgUfKuee9AFy7urttYjhjiTVPEUi7Y40BFvp8Z7/7Ix3+83sMAGmW62K3S2F4kt47u2p66wAVSfvJCD8vAAGegxzk8VGn9m2OizfZ5JLDQi2+5u5WP2rUnPcn7wU9B3boMDrnw3cGrS25v7WVNMSQx2GjW+A88keMeeB9xR1APGBz05LgWYmj1DTma3ml0vwwkhE138xuNRcnlY/4juPVurdqm1G4s9P061W8sTb2KHGm6HbruklYchnA++3fHRe+TUt7d3A1WCEQx6j4gdcWtlFxb2EeMZP8AdAHVjy3QYHFY2t28Vj5OoCd7/WIL6EXmrhzHFb7nCNDCOhADEH0xknPFDA1bNJpr631K+8jUtbZPMtbJXza6ajdHc/xPj8SemByK1zqbf2hd2elXi3OphN+qatMAyWqA4OFzzgk4ReBjnJzVXw6bi88OhTNJpOiJJKbzUmP7+7YyMAsXckjA3ck9BVPxZboklhawaRHZWj2FzFYWiR7pi2F2u5H8ZLdOcZOTk8K+gHQQjT7HSJjbXElho/3rzUpmxc6i3ru6hD6jk5+XHU9F4K8GzeL/ACZ9csm0/wAMoq/ZdLGUe6HZpQPup6J371a8E+CL7U7231vxWivNGAbTThzFan1b+/J79B2r2rRdNwB8tYzqX0RSRq6HEsMEUMMaxxRqFRFGFVRwAB2FdRZg4FUNOs9oHFbdtDtArIomiqwtNRcVIKAACloFLQAUUUUAJTHalY1DIeKAGSybRWZd3W0+vNT3bEA1gajI2fxoA+HNYtLyx8T+IYNNtDrFgNQlYTQ7skE4HG3rx/XoQayvO0dZSZLW506bJyyK0Z/ExnH51auJJLHxLrVvPqlzpl0moSqE80KDjH8LAqec1pnUNaaPbM+narF2FzBg/wDfQyP0roWxDK+n6hqAX/iW+IjcJ3SYLMPxxg/makmunmBXU/Dmn3YP3ntX8tz+Bx/M1XuF0S4bdqHhm6tn/wCeto4lA57Dk/8AjopkFlpskgTSfFrQv2gvMg9f9rJ/QUwKz2+hiwvb20XVdLe3nSMIASoUgZLFeMjJIGTnj1q7Z6drE9tHcaZq9hqCMgby3ZdwOOmRtGc+5pJtC8TrouqWiW1tem6kWVXgkQbmwB3YYGB6fzxWa0lgpjXUdIubO4CgF/KIbOPVfm/SkBev11KGMrrHh53i7sgEi/qAP1qtpF1pcev2LW9xdWEIMvm7XkiCnbxjsD1Hy1b0+/kVgNK8Rzo3aKSQS4/Bvm/Wrsl/qDMGv9J0nU8fxBfKkP5g5/PFMDN8P3+rLFdLby2txbiYKIbqEvwEXHzZz0PcGrNw2m3AA1TwrtPH7yxlDAf8BOP/AEGmXkfhm5uHuJ9O1LRJm6tBHmPPrlM4/MU+302afnRfFNnfAf8ALOcjd1/E/m1GoEEdnoRYJp/iS702TjEN6pX8PmwPyU1b/szxLDGJIGsdUj7GJ9rEY/D9FqOeDxBbptvtDFxF3aBtw/Lkfmay4rjR1kJWO50yXuU3RYPuUO386AI9Ymns9C1G21DRbqGa6uS5byidgCLjnGSM9+OlXrG9hjKiw1+6tZMf6t5s8/7smT+VX9P1PVkQnTfEAuo8fcnVZQRjoSuD+eabPPHMpTUvC9ncL3eyk2Mf+Anb/M0ATyX+sOB9st9L1VfWaIxv+fzf0qk0fhyS5Se+8P6jYSDq9uRKpz2P3uPwqI2vhnP+j6lqWhyc/LOhVOvthf51Zj07XPOgj03UbHWPPYrGqkbjgEnkbQOB780ARW+nWc1xM+heLInaV/MMF0qqQTxjAHA4GAAvAqaWz8T2q/v9LhvY+7W79ePQbv6VnS3ck0Z/tLQZXRSAWCb1BP8AvAdueM0Wl3pke02WqXWnMcbV81kX2+V8qfwo0Ajkm0pZz9q0+40+47siFGHHPMZz+daen6heL/yC/EbyD/nnKVmH07N+tWV1DWjCA1zY6rBjhbqAcj/eXI/8dqrd/wBk3Q/4mfheaI8/vbKQSAe4U8/+O0AaaXU82lX39p6Jpt8CY1YQgRmQEt1z0I/3u5rFNr4X6gatocnHJVinXuy8H8Wp8C2seh6rJperTpGt1DGFuNwaMdSTuBAyTjGB0qdLHxRHCky21pfIyhsRuAwz2OD1HstJAJbaXqMqh9I8Q2Gpx8cORux+GP1aoL/+1bVBHq+gl4zkboyHU8Enrx0HrVW8ktVmH9q6HPazf3zFyD7EYb9Km0e9hXxFp32LxBdW6qkpy8+TF8oHSQHGcnrTArW11oy/Pb3FzprHujvEoOPb5K2rfUdZ8nFvq1vqEH9y5iVwf+BLj+RrN0O6m8m5/wCJVpl/AZsAP8jgBF4VsH19RySe9SzQeG5WMlzpOqaTLzmWD94v1yu4/qKEBYuJLO4UrqnhWJh/fsZR69dp2/yNVktfDocLZ69faS/aK7QqvX3wv6GpYNP+0Mf7E8WW1yef3NwfmHtzk/qKfcW3iO1Ui50dbuPu1u2f0G7+dAEDw65b28t1Dc2Oo20U4t96kAu5XdxjGePQHoagvZPkVtZ8PzR5AIcxhhyOxOD+Qqm1xpsej3sD6c1rePcyPEGjCMF8o9MHOCeOK29O1DUFT/iWeIftEYH+rmCzDHocYP5mkBRsryzjYf2frd3Yt/CjTHHT+7Jn9K2dLvNSufE+lw6hNa30YEsiM0WxgQAM8ZyQGOOnPNV57ppgV1Pw3YXYP3ntH8tzx1wcfzNGhW/huPX7Oa2/tPTLjzNqwSR4jfOMrkDHYd/zoewGTYQ6HKkp1DS9R3CTatxB+82gBe3LZJ5PHersFjYzPt0fxcFfPEF3wev+1k/oKkt9D1CES/2DrFjqdsXLKJCA/IHHBA4x/eNQ3w1KJdur+HZHj/vIBIvX/aAH6mgC1JY+KLZcvYW18ndrd8E/gMn9BWTLNpon/wBO0q4sbjP3hEVYH6p8350ttdaTGR9lvrrTGzwBI8a9fQ/JWzDqOteSAuoWmpwdluoQ2R/vLx+lMDHnvFj8NXL2+sTmQXrNHC02eBE2Gwfm3Yx83WteS6uyvl32iaVqCAbd0WYZMfj/APFUySfTZkdNU8Iph12tJZSAjp125U/oaqLaaGzbdP8AElzpsh6Q3ilQDjp83H6GgAltvC7sZHttW0WU5y6qWT/vpc/+hVa03Tbpr1LrRfE9jf7Y5IwszAMu7HOcN0IHXNKdN8TQrvg+w6nH1Bjfax9PT/0Gs2/khSXbrGgzQODw7RA9+x4b9KAJlsNc02OW3vtDN1D5hbzIWEinOOemMfUiqkNxoyvmP7TpknGShaIA++35fzq1ZXkMbhdO1+6tX7RvNnv/AHZBn8q03v8AVmA+222l6qvrLEY3/A/N/SgCKz1HVvJ/0LW4r6H+5cxrKp/Fcfrmm3M1vcArqnha2mB6vZShSffadv8AWq88Ph2Y7rzQtR02T/nrbHzVHHqNxA/KnW1hDM23RfF0UjdoLr7w46HOT/KgCN7TwxLb3Fr/AGtqGlJMB+5uoFVAw4BztH04Pc9atx6X4gCeZZX+napF/ssAfz+Ufoap3k2tafE8l5YQ3Nsk32dpoSdvmbdwXjdzj1xVP7Ro/mB5rG4sZWGQ6IUJHrmM/wA6ALV+08fy614dlUZ+/sDr+BYD9M1HZ3mnxlfsOr3ennjahmZV9sLJkflV7T9QvF/5BfiN5R3jlKzD8ejfrUyvPqGqQ2upaTp1zmGZ2MDtAXIAALEDPBb1NAD/AO0NaaILLJp+qw44W5gwSP8AeGR+lVLldFuedS8M3Nu3/PWzkEgHHYdf/Haz9Lg8OtbBprjUdKnUhWkWM+WSFGSSvB5yeorTt9L1KRPM0fxBp+qR9lcjd09sfq1GrAghstLkfZpXix7eTnEF5lT+T5/QVak0/wAUW2WW1tNQj7NA+0kfTk/pVe+TVoIiNU8PvNF3aLEi4/Hj9aowXOjxnMFxdaY+T9x3iUHv/sUAaPhpdSunTS9N01YNXj1N7km5XakSDOS38XAdT054rrrCKCziu5NPv2YSZOpa/MwDyY6pD2VR03DgdsnpydlqWNBWTUdTe4sv7YxMiqu6VcMvVAC24YHuOOldPNbyXUlvPr9mVXIbTPD8bAF9vSSfHAUcHHQe54NREyIJFqWmRuwk0zwskoCx+WTcao2c7VU87WPUnlue2atajdJB9iS7sxvLBdK0K2wdpHRmxwWHUsflXtk8mDW9Wksr8M+zUdefCDCn7Np6Ngc/3F9/vNx0GBRoB2291Pa3Ye7ZnXUtekKlcD+C3zwFxjnovuejAsWlveQ6t9qumh1DxKFIEYJNppSN/wChPj8T7DmoY5J7qe6t9FuwMEnVdfuMFY8dVUngsOgA+VazdQvjPp8EdnHdWXh2aR4xcojNPfyBScD+LYxBy/U/Sr5vrRdI0ySayWO1kRTpWh2oDGRiMhm/vN35+VevJ5ouBL/xLbDQnVWl07QAd0s0jH7VqTnux+9tPPH3mz2HWjbXUGstaz6naltOaMPpWjW5U/aMHG6bBwoXA+U4UZ7nitKC3u01WO71BYdQ8Qhd0VmGza6WrfxOR958Y9z2wORh6DBfXGo3Uei/ZYJYHu49R1d4kWOMGUEEAHBbCHA6DOaANXWtUuLO6Z/JXVtfSAvHbQr+4sIvXH8I9/vNjjA4pnh5mWW/ktbxZtSB2ajrcn3Yo9oYJArfdwCevAIJOelNv0s7XwnqCWM0lhpTQOZr6Y4udTkKkAk9QpP4tnjA5NPStFmjtUn8TxzJb3Ii+zaJF/rbqSONVzJ6J8oODgDv2ya3AuxeXqGnS/ZZptJ8NI37+9wftGoOTysWfmO7pv5JzgVheKI4LfWYo4tBW0E9rF9isLdSZJDHOpHmY+UuQT1zj1NdRf3V0upQx/Zo9T14p/odjBxBYoeNxP8ACPVzycYAAo0+1a0vruW1vUvtWcbL3WJVHlWSjOYoAeMjJz2HVvShq4CC2uf7VS51aGC/14HzLSwVibbTlPR5D3fv6noPUc/p1trN74q1D+z7iNp7a/lkvNUmQCKNGhUNjHGQc4Xt3zzWvEy6hYzrp91Jpvh+N/8ATNWckzXjnhliJ5Yk4G/8F7VPey2NjpVvFcWjWOkq4Wx0eNd0t1ITkGQdWYnnb0HVvQABbLY2OkT/AGW5ltdIY+Ze6nK5FzqLex6qh6Ajk9F45MLQpf2tncapaPa6GG/4l+jJHie/I+6XH8KD72OPVjU32e5fUYLvWreO71gfvLHSFfMFkvQSzEdW9/wUekkLahf63Lp+ikajrsny32oyL+5sl67QOgx2jH1bJobSWoBe3VwNStYWtkv9cdT9g0uA4hs0x94ntgcFz16KAK7/AOHvgWWyuTq+sT/btanTbJKBiOFc58uNey9OepxWp8PfA9podudpe6vZjuubyYZlnb1J7D0A4Fen6RpQUD5a55zci0rFXRtJChflrq9PsQgHy1NY2QUD5a1oIQoFZjGW8AUVbRaVVp4oAAMUopRRQAUUUUAFFFFAEZqN1yKmxSFaAKFxFuFZF9ZlgeK6RkzUMkAbtQB5D4y+HfhvxBK8+q6LbXE7LtM2CshHpuUg15Vr3wD0ZWeTRb7UNMc5wFbcv5DB/WvqmaxVv4RVC40lGz8op3YHxnq3wt8c6buaxv7TU0GcLIu1v6f+hVy2rWHiDT1Ka54VuPLHVkTzE6+4x+pr7iutBjfPyCse88Mo2fkqlNisfEFrdaOhBtrq50xv9l3iX/4itm31HWvJAh1S21GDH3LqFXBH+8uB+lfTWvfDfRdRJa80i0mY/wAZiAb/AL6HNefa58CdBkcy2P2zT5ezQyZH68/rVKoKx5Bcvp9wpXVPCqH1ksZQR067Tj+RqqLTSJLu2ttJ1y702SWQq63oZFjG0nOCMHkAYAPWu71P4R+LrDJ0vWobxR0S5Ug/rn/0IVzcuheM9I1ezvNR8PSyrbO2DbguH3Lj+HdiqUkxWMjSI/Et3bvNBDbXSocYLqC30YEZ4/2e9R38iowGteH5omB4dogw68YJwfyFU7eGDTb+8g1WC80y884tx5kZA2rk5XjGc9a3bHUdTCH+zvEAuY+6Tqsw/NcH86a1Ao2V5axso0/XbuzbtG0xx/3zID+lajX+sMoF3HpmrR9vPh2P+B+YfyqKe484bdT8NWN0O72knlt/3ydv8zVIWvhgH9xeapochxxMjCMfiMKfxJpgV9QTTZ7C+vpNDmtpYLlI98EqlIV2ruHJySckgjgVZsLK3uIk/szxZEJygJt7k9Gx0+bJx+ApW8O6zdaVd2+k67pl/DcyeY2ZAC/ygdduM8eoFMvFvre3WPWfDsrRqoBcKJFHHPJAH5E0gLktn4ntVJk02C+j/vW78n8BuP6Csy2k09PEdlJeaTNaKvmCf9zy3HH3OTyDRa3WlxnNpqF1pjegkaNQfo3yVtQanrqqrJf2eoxA5UXMIP8A48vH6UwMjw9eX0M98tjrH2d/tHMBCumNq/w9R6cHtWpNeXUmf7S0PS9Qz954SYZD+f8A8VUN42l3kjPqvhVkdzlpbGRWGfXbxz/wGq8VnorOE03xPc2D8YhvVK/hhuPyWjUAa28Lli7Q6tocp6sFJQHH95f6tU9vpl9KpfRvEljqS9klI3dOB/8ArapG03xNAoeJbLU4sfeifax/x/BazL2S3V/+JxoU9vJ/fMWT07EYb8hQBdutP1yPwjrsF1pMkkj3AlVYR5gdSoXIxnpjJ57VnW1xo8fMUlzpjjqY2eIZzz0+Q81saNdxjS75tN1m4hdTFjzJC/l8n+GTkZqWW/1Zxi+s9K1RfWSMxPj6/N/SkgI7TUdY8r/Rdahv4f7lzGsgP4rj+RpDcWzSpJqPhWCUoc77Gcp/47lD/Oqs8PhuZ991oup6ZLn/AFtufNXr6ruP8qSG0Sa6t7fRPFUFw8pI8u6YLsABJLFskenUUwE+yeGfNZrHWNQ0SSQ7jHdBgu7Hq2Af1q0ul+IUTzLK80/VYscFWAY8evyj9DVOxm1y4tWm/spbyEYDNCeuRnOBu4xg9R1qp52kLMfOsrnTp+7IjRsDjuYz/OkBZ1BpEBGteHZlA/jMYdfwLAH8qbaXljGw+w6zd2DZ4QzMo/75kyPyq9Yahfgf8SvxE0w/55zbZh+OMN+tSz3UkoI1Lw7p16D1e2fynP4HH/oVMCxHq3iBIjHJcWOpQMNrLPEV3DuCRkHj2rOnTQ5yDqHhm6tHGP3tm4lUfQckfgorNu4dKWxvL+yj1PTDDdiIr5Z8uOMLuYsykZOenJ+netWz0zVpbdJdN1zTtSBUEozAkHuMjH6mjUCKCy0+VgmkeLGifjEF5kH6YbJ/ICtHS7XX7PWbFLpLK5iklAEkL4JAGScZJPAPYVnXq6pCmzVvDzyR92jxIn68frUXhqbTP+Et0sWv2i0H7zcg3oMkLtGOnPtSewFSS80iaZmudPeCTJ/expz9dyHdWlYX0qtjS/Ek6n/nlJIJf0b5v1qLw/e6otvdC1uLS5gM5DRXMO8NhFA5B4446dqs3TafcgjVPCqn1ksZQfx2nH8jQgJ5b2/kP/Ew0nStS9XUGGT9c/8AoVUZLfww7+ZLY6rosvHzxqXT8WXJ/MikS10AttsPEV5pch6RXilR1/2sD8hVsaX4liUPbyWGqRdjG4DHn14/RaYGdtkjt5LnTfEtreQpP5KpMRvYBNxbB52jnJ3dqtTR6/DADfaCbiIrkmEhxjHccj9aq3v2+HQr62vtBuoZJZnm8zyiyKPLIHzbfWn2V7bRso07Xbuzf+GN5T+HyyA/pSArR3GjpIdqXOmS9zHuiwfcodv51r6Ne30uu2Udvri3cXlTspnjSYRnCjPGAeGI5zUsl/rDoBdxaXq0eOPPh2MR/vfMP5VTmj8PTTebfeH9QsZMMpltmEy4OM8fN+q0wK+ly28lm0d94fS+jDBRJDKEYAKo+7kD36nJJp6WvhlWH2fUtS0R8j5J0Kp19eF/nT7bTNOaV08PeKUjUsWFtdkblPccjPt0FWJrPxNaj95p0F9H3a3fnr6Dd/SgAi0rXfLEmn6pp2qxdjuAYj6jaP51T1E3US7da8Oy7McuFEijjnlgP0zVZ5dLWbN1plxYT5GWWMowP1j5/OtHTtQul/5BXiSVsf8ALOVlmH0IOG/WgDJnvNPi8O3XkTSR3JuX2IxcBY/KbAwflHBA/HFdAt/rXlBWuNP1SDst1AOnb5lyP/HaGv7z5/t+g6TqAcYd41EcjAf7w6/8CrOe18L5LGPVtEl5y+0sn13L/wDFUAT3P9j3BzqXhaaFv+elnIJAOf7vX8lpllZ6P9tWTS/Fk1lKI3jWG8RgQG9mIOcgdAOlSwaZfzAto3iOw1FOcJIRu+nH/wAVUN9/a1qFj1XQ/NRs4MTBw2OTgHjpz1oAfb6L4k02IpDHZ6pCTu3wSEFsjn3/AA2/nVG6ktPO/wCJpolxazf3zF83TsVw36Uy2udGUhreS501uOY2aJfbp8hrZtdR1jyf9F1mG/gx9y5iWQEfVcfyNGgFOwvtrAaX4iuYX7RSSh//AB1/m/Wr8t9qb/8AH9p+laoMfeZDFJj68/zFQXElpcKV1TwrBID1exlA7ddp2/1qr9l8O7sWeuX+jSHOI7pCqg/jhf50Aafhia2t7v7fYaG0N7NqJt4WncPBCSu3cRkszA5Ix9OOtbsc093PeW2i3is6nOq69ckFIsdVXsWA6KPlXP1rmtL0tmhkh1bV/wDiSC/JM9ocyzSbQwVQF3DJJXI78d66jULi2s7S1ju7E29sGC6ZoVuAzSvnhnA+82ef7q9Tk81UdhFTVVhtPCV5HpJew0xvmM03NzqcxIwWLc7Seg6t7Dq6GxnkIu/EEMqwz3BmsdCjOJLhgAA02cYUYzg4A4zz1tLaXI1VLnVY4NQ8QDD21mCTa6Yp6O5/if8AU9sDkNE11c311baPcJPe5xqmtXGPKtgOSo7ZA6IOB1OTmmBQ8UQ6jqOtaXa2rRXuvLMZRaoSLeyg8tlPHAA+YcnluwA4q7oWmxaRG1vpt79qv4Y/JvNcmUFYEUY8qEHjjGCegxzk8U+BbCx0eYW1xLZ6KWL3eoSuftOpOe+eoUnpjk9FwOTC0P261tZ9Ws5bTRidun6JEgWe9x0aQfwp328AdSaLAJEyahp7m0uZNK8NKx+0aiSTcX7k4KxfxEser9T0FTXklpY6VaQXVi9tpsXy6bosI3yzt1BkH8TZ5x0Gckk9H315cJqVtCbePUNdZD9i06A4gskx1J/hGOC55PQYFZnhu4vH1eWZPm1d45orvUbuLC2pjcB0t1yRj5gOcepJ5FAGkttdHU4rvWIYr/W9u+10wNm205T0klPdv1OMKO4b595c6jdWejXKXmq7f+Jjq9wP3Nov90dsjkhBwOrZ5qjdzT3eh37aFdLpukxI73OsXLHdeSd1RupJ6F/ptHaotP1LT00l4bqFrXSYWiNrpcJMj3TvGrDd3fOR8p4BPJIxguBqW66fY6VcvZ3UlnpTfPf6rMxFxqB77W6qnuOTnC+pw9Q1IXU6Wd7pl3Y6PCsMlrpaxGNtRiZsElhwig4OCR7nkGt1ra5e/hutcto73VCBJYaQrZhsx2lnboT/AIYUHtmajb6pqvii5tdNvo76++yqmo3khxFZZk3Lhc4AG0/LyfXNDA1dSvJo7+2Sa1W+1lhjT9Ltj+5tF6biegwM5c/RQKydJnvoPEssdxJBPrpmltpNQJWS3tECBwsK9QwUHIPc8n11LRbOzsbuTT714bGQ79R1qZ8TXhHURt/CnbcPovPNR+CvAMnijUZtQuIprDw6115traBTFLOBGqEtxkI2D3yfxzUzly6gkWdAsb3xJNJYeHJJIdM84/2hrLnMtw/8QiP8R7b+g6DtXs3gjwjYaLp0Vhp1qIYE5x1LMerMepJ7mtTw3oEFrbxW9vbpDDGoVI0XCqPQCu30vTQoHy1zyk5FpWK+laYFA+Wuks7QKBxUtpahQOK0I4woqRjYYgo6VOq0qrinUAFKKKKACiiigAooooAKKKKACjFFFACYoxS0UAMKikKCpKMUAQNCD2qF7ZG7VcxRigDLl0+Nv4RVKfSY2H3a6AqKaUFAHH3Ogxtn5BWTeeGo2z+7/SvQ2iB7VE9sh/hoA8d1zwFpuoKVvdNtrkYx+9hVv1Nef+IPgd4ZvGZ4rOa0kPR4ZDx+DZ/SvpuWxRv4RVOfSo2/hFFwPj3U/gxr1kS2keIZHUdI7lSe/qd38hXMah4V8faWT9p0OO+jHV7Zu30GT+gr7YudDjbPyD8qyrvw3G2f3Y/KqU2Kx8L3D6fHPjUNIudPuMjLeSUcH6p835ir2nahMpA0nxJNntFI4l7ejfN+tfXmr+DLW8jMdzaQzof4ZIww/I1wXiD4L+F74HdpKwN2MBK4/wCA/d/SqVQLHhU15eyZGoaNpeoju8eYZD/n/eqilh4fvNTtbaK21LRJp5GDsEaTjGfl2HJOcdWxjNelap8D7y1y2i6/dwekc67l/Tj/AMdrmp/Afj3SdWtLxrO31Jbd2wYSASGGOQSv8hVqaYrHK6HbarfrN9h1qymaJ9vlTNknv0IyMDHVuuR2q3cw69bxkahoJni7tCd46+nI/Ws260yTRL27tfEWhzRyGbesvlhgRhQCGHPUZ4q1ZXsEbhdP1+6tXzxG8xPf+7ICfyppoRVhuNGV8x/adMk4yYy0QH12/L+dbFlqOreV/oOuR3sP9y4jWUH6lcfrmpX1DWGA+2W+l6qvrLEY3/A/N/SqE8Ph6dt95oWoabL/AM9bY+ao/EZI/IUwH3Nws3hnXbi606ANHdRLIsGFUhQpIAwOMEnJ5yfaq0Nr4d8pPK1m/wBHnKjcJ4ikZbAyR0XH51fstH06+0HU7HSfEyuZ2RmFwpyh4HPOcnGMkfypkln4ls49smlxXsQGN1u/JAHoN39KSWoD00vXhGZLDUNO1SPthgGPPr8o6fWqg+3Q69YTat4fn2Rl1ICB1ckDaMsAO2apvNpSzkXOn3FhOM5ZEKN+cZz+damnajeoc6V4kkfH8EjLLj+TfrT0AxdCuoYZrr/iZXGl3H2gjYJdgyFAxtOVJyCPwrohqGtGICSbT9VhxwLqDBI/3hkfpSXF7czuW1TQdN1BmxvlhYxSN9c9f++qoG28LnnGq6FIcclCUH1ZeD+LULQCW6XRro51PwzcW7f89bOQSAcdh1/8dqOKz0uRtmleLHtpOcQXoKn6fPn9BU9vpeoSpv0fxDYanH2WQjd09sfq1RXq6xbxldU8PvLEBy0WJFx+PH60AF3ofildFvbWGC2vlnmaZmgkQF8ptUDLAjnrwao3EtisoGp6NcWkwx85hw35rhv0ohuNIjO6Ge60xsn7jPEoPfp8lbNtqOseT/o+rW+oQf3bmJXB/FcfyNGgFPT74owGl+IriNh0iklEn6P8361r6dealLq1p9vsdKvSJRi48vy5UzwSMg8/iKz55LO4XZqfhWJh/fsZRx/wE7f5GmaPBoaa/psem6lqFmzTAtBdIyrgDgdhycDoetJ7AR3Nr4XaeR5NL1PRpCxJkt1LoDjGcrkgfiKkttOknz/Yniq0vPSKcjcPbuf1FQ6bH4hvEmnsvsd9Gj4I3gNnGcZ455HY9ai1BjH/AMhvw/NH/tmMMB9CcH8qALlzb+IrZWF3oguov71u27I+nzD8zWYk2jrIT5Nzpso6mMNHjnuUOOvrU9peWcbAWGuXdi/ZGmIH/fMmf0rWbUNaZALkaZqsfpcQ7G/Mbh+gpgRadqeqRjdpfiL7Qg/hmCyj81wfzouLnzwV1Tw1ZXQP3pLSTYxPrtO3P5msrUIdPudNu79tDntZ4bwIWhlR1RQmdqg5YknnIAxmrNjY2kyxrpfi5Vm2rmC6yDn0w2T19hRqAn2XwwDmG+1PQ5D2mQiMHHqMKfzNWI9P1hriCHStVsdXM5bylGNx2rk5I2gfiT1FPksfE9smXsLa/Tu1u+CRj0GSfyFZkF3Y2+uwPqOmS2cflyi4RowDIcKQODzjB6+9ACteSXEDNf6G80S/edU3qPT74GM9fpzSWt1pcZBtNRutNbPAErRrnPo2VpPC2oXPlztpuutEzTFhEdrg/KvOD83t17VszXt7IT/aGi6XqPq8eYZD+f8A8VSQCx6hrZhA+22Wpwf3bqAHP/Al4/Sqtx/ZVyB/afhZ4z/z0spA6j6Kcf8AoNQvb+F2fe9rq2iyE/eVSydf7y5/VqntdNupk3aN4mstRUY+SUjP+P5tT1AoSR6aljLdaXrV/amKcxeRcI33Qm4tyMD/AHcZPatFNP8AFEcCzRw2eoIyhsRPhun+ei1Fcad4mTQ76ym0cyB5HnLwNvzlCMAAnuf0rPiuNHVyY/tOlyZ52FogD77fl/OkA+9ktllxq+hz28nPzmLJ/AjDfpVjRb22j8QW32bXrq3RbefdvuOY/u9PMBK9/wAqvWeo6sIv9C1uK9h/uXEayL9Mrj+tNkuIJJA+peFbaZgCPNsZtjYPXjKEZ74NMCpol1drZsDZ6fqtvvAVp8rLgKoBDYI6AYxinTQ+G5nEl1o2p6XLx+9t/wB4o/Fdx/lUaWXheNmFlqupaGzNuEdyH2A56AnA/nV2PSteCCSx1DTtVi7EMAx/EbR/OgCG20+Of5dE8WQTtxiG5PzdOhzk/qKfPa+JbVSLjSI7yPu1u2cjH90bv1xVS/aeMbdb8OyqP7+wOv4Egfpmo7S70+PH2HV7vT2P3VMrKOn92TK/lRoBa8O+ZPcmz0fRlbW478XCrIqoFjH95s52jPOK7LT7drS5upLW+W81Nhtv9akA8u1A6xQA8ZAz7Dq2TxXO2N9cf2TPdanrW2wTUF85wuJGU4Q4kByAQTwoHWtp4RfW1vJq1pNY6PkDT9GhAWe/I5BcD7qdDjOMcsaqImUtQuLm40G4l0P/AEXQoZR9qvppdk1+xYBhEzdSem89egqa3uLaz0lLW/h8mxgumhsdHhAeSeThhvI/1pG4e3GTk1J4p8y+QabcRfa9Zu4/Js7G1XdFYxtwX7AYGSXOCcYGBVjS9PXTby5+yXEd9rRYi91eRQYrQYAKRg4BfAGegHU+hfUDK8Qpfrqel3GrvaS6nNOVj0lg0kFnGyNh3KkfvODg/gPUWtFvrvVEi/siT7Xq1xbo+oapc/NFZIVB256ZGeEH1bnNMltrPW4F8mZ7bQLO5Nxd6vJIfMuZgCuEPV8lsbunYDpV67fT7PSYoprL+z9FD4tNKiTM15IeQZB1Ynrs/FvQABarZWOlTm0vJLXTDl77WJm23F+c87W6qmehHXovrWPpWjwzWcV/qwkh0OeWdtN0yBCtxeLJJuCMuchcKp57cnA5rY+z3Ml9b3muWy3OpY8yw0RXHlWi9BLOfXH+ABpXuL2fWJrPS5E1LXnT/TL6Uf6PYp6Y7D0QcnGWosBHrc0hMdrNaLe6rJCyadpFrjy7RCMbvTjPLn6KBzTfD+ixaHOYtPni1HXY4lgutTkXMNkqqBsRScF8Dp7DOOhmsY7Sysbl7G+eK1YbtR12YhZbsjqIz/Cn+0PoueoqRm21bTke4WTT/DKt5VvZwZFzqL9du0cqp9Dyc5JA5oAkhc31vdx6TePY6TGS2pa5McvM3cRk/ebHG7oOAo6VJdPpun6MiTWz6ZoasBDYhc3GoSdjIOrE8fJ3/i44Emo3TQzWcdxYrc3+ANK0S05SEDgMe2R3c8Dnb3J7rwF4EnS/GueIJVvtWcDYAv7q0X+7GP5t1NTOaiNK5k+E/Bd/4gvIdW8VW4jgiYPZaUDlIsdHl7M/t0Fe06Lo+Avy1a0bSQoHy11mn2AUD5a5m23qWQabp4UD5a3rW3CgcU+2twoHFXEWkA1EwKlAxSgYpRQACloooAKKKKACiiigAooooAKKKKACiiigAooooAKKKKACiiigAooooATFGKWigBpUelIUFPooAhMY9qje3U9qtYpMUAZ8lkjdqqTaZG38IraIpNooA5a40WNv4B+VZl34djYH92PyrujGDUbwKf4aAPLtQ8JxSoyPCrqeqsuQfwrh9f8AhF4Z1AN52i26E9WhUxn/AMdwD+NfQUlojdhVabTUb+EUAfJWrfAmCEltF1a+sSOiH5k6+gx+ua5XUfhv4+0wkwSWeqRj6K5/9B/rX2hcaNG2fkFZl14ejYH5B+VUpNCsfFclnq0Ol6lDrnhu4i2IjMpTcHAJyRuABx7E1h2t3psZH2PVLvTW7L5rIvT+6+V/KvtLVfBtndOrzWyuyZ2kjpXG6/8ACXw/f7jLpcYZs5ZBtP5jmmphY+d11DWjFta6sdUh7LdQDn/gS5H/AI7VOaPTNS1Wxs7/AMNy25ldyz2UqOWAUnChsAc4PQdK9U1n4D2iM8mlXdxZuc42kj+XP61ytx8MvG2karaXsFxHfJbu3EnUBhg44/mfwq/aJiscNokFnP5kcPig2cqSbVhuARnn/aJB64yB2rWbTvE9uAyRWWpR/wB6F9pI/mf++aq3Wi63oNxeWuoaJJeW7Tb1liUspGABwwx0GeTVK3uNHRswvc6Y/H3C8Sjn2+SmmhD7yS1WYf2toc9rN/fMXOcdiMN+lWbC+CsBpfiK5gftFJKH7f3ZPm/WrtpqOr+T/omtQ38GPuXMayAj6rj9QajnltZ1K6p4Vt5Qer2MoHbrtO3+tUBXu7m6m0XVr2/gsLx4bxQ0phKyttRcBWz8owTkd89qYtv4baOM3Wmatp0oQZnj/ebunJK7jz+FH9n+EZo3tv7W1HSFfcfLnj2jJGOrADHHb86uLpXiCNN9heafqkI+7tcBsduflH6GgCK20/z2/wCJL4strn/pjcH5hz75P6irWmWPiK28TaZcXempNFEzK0lu2QA2BkgbsAYrM1BpE/5DXh6ZQP4zGHXr2LAH8qseHbrTxqtolnql1a5lUeS0rKrc9Nr+vtSYGNYyWUV5erfR3dldC4PzhZI2A2jGSuPQnn1resNQ1EL/AMS3xEbhP+ec4WYfjjDfmatTahrW9lmbTtUhDEBbiHa2PZhkfpVC5TQ7g51Hw1dWj/8APWzcSgcdhyR/3zTWgFie5MoK6l4bsLwHOXtX8pz+Bx/OqTWvhjcWjudU0KQ5/wBYhEY59VwP1NPistPlfbpPiwwydoLzIOcdPmyfyFWXsPFFspY2drfx9mgfBI+gyf0oAi/4R/ULrRru20vXtO1FZnab5pQpZiNoBwpHA9xUV2upRxhNX8OyOnGWUCRf14/ImqU8+m/aSuoaTNZ3C9T5eHHpynzfpV+wvpEYDS/Ec6sP+WUsgl79w3zfrS0ApWt1pMeDaXt1pjcYAkaNfyPyVtQalrixDy9StdRh7LdQg5GP7y8fpSS3t/J/yENJ0rUvV1BhkP8AP/0IVQ+y+HbnUreE6dqukSy7t7wjzMYH8ITJbkjvx1pgT3jabdljqvhUKT1ksJFI6ddnH/oNQLaaGzbdP8S3Wmyc4ivFKj/x7A/IUzRLa/v4pG07W4HeNtvk3X3idoPfnvjJI5BqzdQ6/bRsL7Q/tMXdoDvBH05H60ASnTfE0K74fsOpx9mifax5/Dt/s1m3skSyAaxoM8EmRh2izz7HhvyFRRz6NHKdqXOmSg8mPdFjnuUO3862LLUdVEf+ga8l5F3S4RZQR9VwfzzRoBRsb2FGUadr91atxtiebP8A47ICfyrSkv8AVnUC9ttL1VMcGWLy3x9fmH8qytSP2nRL28utJsjLFfYkeCQp8qx8Iq8DB6kk/SnQWnhtUQRapqejTYAIuEKpnHthf50ATXEXh2c7r3Q9R02Tn99bHzQPxG4j9KbDZxTXcVvoviqOQvvLLdkKIgozly2SPTtye1WY9K13y/M07U9O1WLHHzAMePX5R/Oqry31jrNveatoUyxwRSgkLvVyQuBkgDsaAEspNdmtvOTTY76HALNbtyMgEAgbucEGqjTaSs/+kafcafP3ZUKN19Yz/Oqvhy+sxBK0WqXOnSmY/KJSgHC5G1vlzmumXUNbMQD3NhqkPZbqAf8AoS5H6UkBW07ULxf+QX4jklA/5ZzFZh+PRv1qea7nlBXUtA02/B+89u3lOeOuDj/0Kq8/9j3BH9peFpYWGP3lnIJAPovb8FqKCz0h3CaX4qmtJOMQXoKn6Yb+i09QLnhmHTY77+0LHRJnuEvPIhtroAW8RYKAzMMksGwcDIP15rpWmvbjUrm00maO/wBZIAv9UnAENknXGOgxyQg+rE1zenafqEUEtvqOtW1ppTXoM2oQffEm0OEX0JIwDjvjrxXR3kmn2OjxpcWr6doqsBbaYq5nvpD0Mg6sScfJ/wB9egqOwh1mllZ6ddNYXckGnOd+oaxMxFxfH0Q9VTsCPov96qsaw6pp0FxdRyWPhzftstOgGJ9SI9QPupnnHfksQKqeLre4k0yW+16SWLUIkFxp+mWp3raKpz5s/ZunQ8dhzU2ky3z6nfWumRnUNXe4bzNQnUCG1hIUsxxwPm3fKvU9aYF3V9RFlNbNdWy3OohSdO0e15jtVAPzkAdhnL49Qo9XabBIl8bqO5t9T19l/e3+3da6cjDOyIfxNjHv3YjocjU4tKsPsN1HNcSwG923uttMyS3LMjZVNvPl5QDjA4wM8mp9LhkvPDli2qRSaZoKIsa2cSYudSkxyFUdEJyeOT1OBRfUC1BKb2K5j0q8az0tGJ1PXpWG+VhwRGT95s8bug6DtWJpMtjY2kcN5JIulL9ohEMcTpNeGORQomHV3YuTt46kHIOB0V/dC3ksorizWW76aVodtjbDgcM3bIHVzwOg55MOi6X/AGbqMs8KQ3fieYtJeSFt9pp7OxYheAS+COM54z8o6gEGt2U17ZNNr8Epnkt2fT9EgYA24A4mmbpkcdeB0wc4qDw9cX19qklvoy/2xrk9vCWvJ8eVbKUAYuV4GCANo5O0Z6CtXTLO+8QXNzpfhqR9khI1LXJl3726FY+zt1HHyqOley+CPB+n6LZra6daLBHncxHJdsdST1NZTnbYaRkfD3wJbaNvunZ7zU7kD7Vey8vIfQf3V9FFepaPpQUD5as6TpaqB8tdLZWYUD5awLIrCyCgfLWtBCFFPhiCirCrQAiLTxS0ooAQUtFFABRRRQAUUUUAFFFFABRRRQAUUUUAFFFFABRRRQAUUUUAFFFFABRRRQAUUUUAFFFFABRRRQAUUUUAGKTFLRQAhFNKin0UARGOmNCD2qxikxQBSe1Ru1VpdPjb+EVrYpCooA52fR42z8grNutAjbPyCuyKCmNCD2oA831DwrBMCHhVx6Fc1yOvfDHRNQ3faNMhYn+LYM17i9sh7VWlsEb+EUAfK2u/AfR5HMti01rJ1BVv69fyxXHap8JfF2nZOnan9pQdEm+bt6nJ/lX2dPpMbfwCs650KJs/IPypqTCx8O6hpXi/S9y6hoJnQdTDnn/gPzf0rEM2kLMfOsrnTp+csiNG3vzGf519z3vhmKQENECPQiuW1v4d6TfoVutNglB9UFVzsVj5V0/UL4A/2Z4jaZe8c22Yfphv1qzY3U9x4k0u3v8ASNPkZ5i3m2zGJjtHUjHbOcZOcV7D4h+BmgXhZ4oZIH7FTnH58fpXISfB3WdH1a01Gx1OeeO1k3GNssSp+8Bn8OgqvaCseY2KaDPLctcXV5pEqzbQ8anyjxnkrgdT3PTFakGl6nJH5mk69p+qR8YDkZP5Y/UmtG68D+NNDubprbSPt9lLN5iMrYkCkAYIGTkAelc5ePaR3G3VtDubG4z95oSGB+q4b9KpNBYt3q6rDGV1bw88kQ6tGBIvT34/WqcFzpEbH7PdXWmPnna7xKD9PuVc0++KsBpfiO4jbtFJIJO391/m/Wrs19qMg/0/TNK1QY+9tMMhH15/mKoRm3N9dS+GNTkk1CG7EV+GQSxRt5pWMFSTjnA9MVP/AMS6W2ii1LwqGVVUCSzmDfiVOOe/Q024t/CtxbzRXmk6rpTSbiZYfnCkgAnI3cexp9pprzcaL4rtLwD/AJZT43Dn8T+tAESWnh/IWw8Q3mlycYivFKj6fNgfkKt22k+JbfUrS/tZbDVFhDhWR1GQwGSclc9O1R3Fv4itlK3miC6i7tbtuH5fMPzNZkc2jq5byLnTZeMmMNFj0yUOPzoAj+zNp7Tw6/oU0btLvWRo1b5Soxgg57ds4q7Z3ltGwGn67d2b9o3mOP8AvmTP6VdsNR1IR/8AEt8QC6j/ALk6rMPxK4P5064uRMpXU/DNldKer2cnlsf+Anb/ADNFgJZL/WGXF3Dpeqx9vPh2N+fzD9BVGePw/O26+8P39hJ/z1tW80Dn2yR+QqM2vhgEmK+1PQ3OeJkIjB+owp/M1bj0vWmUyaZq2narF2BYbvzG0fqaAKqaPpl7YyWOk+MFXzJGkMF0pyzFSvOTnpjGVPNWZLLxPaqPN02C+TAy1u/X14Gc/kKpX89xEHTWdDJWNgrsNrqrHkDLYGcc4BPFRWl3pabTZ6jdaa3GAJWjX8myh/CloAySXS1lzd6bc2E/dljKMDj1j5/OtLTtQulP/Ep8SSkjpHKyy4/A4b9atR6hrRhA+22WqQY4W6gByP8AeXj/AMdqnLHp2o6na2t/4dMDOJGb7DIrGQBMYUNhRgkHkDpTAuXN9eTszapoum6iWGGkjYxSsPx/+KrPe28Lli5i1bRJCeWCkp1/vL/VqpaJDZ3ETKviVtOuVO0RXBwGO0E8EkDBOOAeme9bDab4mgXfEllqUfODE+0kf5/2aNwI7bTL6YbtH8SWGpJ/dkI3df8APVqZdxa1BGV1PQDNF3aEh1/I8f8Aj1U7yS3WUDVtCntpc8OYcnr2Iw36VPYXscbhdN8Q3Vu/aJ5t3/jsnNAC+FprWOR49L0d5dXe9WS2twgT5AQSM9FGAc+1dtZ2s9vqks3nxal4hxtmu2XNtpin+CNe7+3XuSB153R73VGtbu6utUhgVNRVLi8SHbMIyFVgrZIRduc9fUYPNaxjj1DTl+0Rz6T4ZBCQ28YIudTY87VHUKfzbkniqiJiME1WzvbTTbhE0kP/AMTfWbolvO/vIh43Nj5cjhc4FWrqTT7PRwkkUmm6B5n7q0Yk3F+5PHmZ+YgnonUj72BxUWv6ta6XFaTatDEkoZV0vR4XASNicKzHoWz1Y8Dtk8ldJWeTUJLqYR3/AIjR2jZmXNrpS+i4PzMRz1yc84FPqA5reee7trrXrNZJ+W03w+NpVBjAluD0GMn2HQZPFPnuL2TWTbWSpqniKRcSSkEW2nxnt/sjpx95u9ZWoayqTnT9JvCrXMrR3mu3ALK0qrny0YDBfsAOF7CrtrNp8HheJzFLpWgSBZHjkbddahIwz+8I5OT/AAjlvYcEuBY0+GGzhunsb8lmz/aevy4DSY6pDnhVB4z0GOMnpa8M6Dd+L444LOOXTfCq5+cErPf884J5VCckseWrT8J+D7/xNNbaj4gtWs9LiO6z0jAAIH3XmA746J0Fe2aHoyoqKIwAAAABgAVjOp0RSRn+FfDdrp9lBZ2drHb28KhY40XCqK7nStNCAfLVjTNOCgfLW9a2wUDisSiOztQoHFaMUYUU6NMCpVXFAAq06gUtAAKKKKACiiigAooooAKKKKACiiigAooooAKKKKACiiigAooooAKKKKACiiigAooooAKKKKACiiigAooooAKKKKACiiigAooooAKKKKACiiigApMUtFACYpCo9KdRQBGUFNaIHsKmoxQBUe3U9qryWKN2FaWKQj2oAw5tLjb+EVn3Ohxtn5B+VdWVFNaMGgDgrvw3G2f3Y/KsLVPB9vcxtHPbRzIequgYH8DXqr26n+GoJLNG7UAfOviH4N+F9QVhJo8cRPeDKY/AcfpXDar8DZLbLaLrl7a+iSjcvT2wP0NfXM2mIw+6KoXOixtn5B+VO7A+LNS8A/EHS8lILTVEGcGNgrH/ANB/ka5fV0mtX2+IPDVzAQfvvDuH4EgH8q+57rw7G2f3Y/Ksa+8KxyKVMYKnqCMiq52Kx8XWd5ZxsBYa3d2LdkaYgdf7smf0rThu9Vuta020vjp2qROzkC5t8A4XnJBPrxjHNfROv/Cfw5qAfz9FtgzdWiXyyfxXGa4K/wDgRp1veR3Wk3+oae8bEgKcjHccYP61SqCseM6UmhzpN/aOk3gKS7VuLUmTaNoPIOWHXsMdKvQWNlK2zR/FwV+0F5w3ToQ2T+QFdVqPwp8YaLc3LaPNa31o8m9Ul4k6AYOcDPA71zWrWet2SlNf8LXAjHVwm9OnPJGP1NUpILD5bHxPapuaxt7+P+9bvgkfQZJ/IVlTS6as5+3aVcWU/OWERVvrlPmpbW60mM5tb660xvRZGiUHHofkrZi1HW/JwmoWmpQf3LqEMD/wJeP0qhGPHqHl+G9VNtrFw8i3heGN5t2cRj5yDyce/Faq3d2Yo1vtF0q/UKo3RDyZMfl/7NTJ5NNnhlh1PwqyrJnc+n3BxyMZ2gr1H+yeKrR2mhFlTTvEl1pr9obxSvf/AGsD8loAHtvC7Pve11bRJePmVSyA/wC8uf8A0KrGn6VPJdQ3mi+KrO9lhDCNZcZAYc54PoOuetP/ALM8TQqHhNjqcXrE4Vj/AC/RazL+WFXA1rQZreTPDtFnnHY8N+QoAfBpuvaTDPBqWi/bI2fe0luwdG+UdBjHbuR9KghuNGRyY/tOmSZOTGXiAPfJX5fzq1ZXsMbAadr91aP/AAxvNnt/dk5/KtKW/wBWdcXttpWrJj/ltF5b4+vzD+VADLPUdXEf+h65Hew/3LiNZQfxXH9aZPNbzjbqfha1mHd7KUKf++Tt/rUFzF4dnbfe6HqOnSf89bY+aOvqNx/lS29hDM23RvF0Mjdobrhuv+1k/wAqNQJtAh0BZVuLPSr648m+WNdPuMrEWZQokZtuAQxX5ecjnFdVc3N9JrDWtmItW8SPHhnI22+nxn1/ur7febHPauY0bTtcj+1Weo3Vtp1m9+skmpoRtjYIHAXJIB+UdRjryDXRsdM0/QnC+bpmgA7pTJn7VqTnu/8AFhv7v3m9hwajsIpazbRQ+GdbGmyLqEkkDnUNXuRu84qP9VCOgUHjI4HbJ6N02znnsbqa8mbS/DstyGCRL/pF6dip5KKOgJQg45PI9avS28l1JbXGu2jxxZVtL0GFtrSFekkxHCqDg46LjueDYvLnUJtaWGGJdY8TSrhEXIt7BD3J/hHqfvN7DADdlqBQ197yN9FS3tPJMd2rWOiWuMrGEfLNtzubnk9BnqeTXb/Db4d3ETWepeJJFvNQt0CWsI/1NooGPlHQv6t+Vbvw98Bx6XK+oX0p1DV7j/X3ki8gf3EH8KD0FeraNpIUD5a55zuWlYq6LpAUD5a67TrAKB8tTWFiFA+Wti3hCgcVmMZbW4UDiraJ6UqLUgoAAMUooApaACiiigAooooAKKKKACiiigAooooAKKKKACiiigAooooAKKKKACiiigAooooAKKKKACiiigAooooAKKKKACiiigAooooAKKKKACiiigAooooAKKKKACiiigAooooAKKKKACiiigAoxRRQAmKQj2p1FADCoppjzUtGKAKzwqf4ahktEbtV7FGKAMebTkb+EVSuNHjbPyCujKikMYoA4q68Pxtn5B+VZF54YRs4jr0hoVP8NRPao38NAHh2v/DTQ9R3G80e0lY5y/lhW/76GD+tefa38CNDd2l0+S906U55ikyP15/WvqmXT0b+EVSn0iNv4B+VFwPjbVPhL4x0/cdN1iC9UZwlwm0/rn/0KuZ1PR/F+mqy6r4XmliHV4BvXr6DI/Wvt250GNs/IPyrJu/DMbZ/d/pVKbFY+G4rjRklO1LnTJR18vdFj6lDt/OtTSb7UJtc023tddF3ExkYCdEnVcLjkDG7gnr0r6q13wDpeoAi90y1ufeSIMR9D1FcBrXwO8MzzrPDZz2rqcjyZOD+DA1aqCseCaJPbTWDwX3h2G8hifyxJbvsfG0H7pIz19an+y+GQT5GpalokhzhZ0KoDj1GFP5mu+1H4Ka1pk07eHdZ2wO5dbe5XO3jpuwc9uw4Fc5qPhjx5peftfh8XsY6vbHOfwG4/oKamgsZ8el67s8zTtT07VYu3zAMfxG0fzqnqBu4ht1nw7LsB++EEi9fVgP0qtcSabHcEX2l3On3HOWEZRvflOfzrR0/ULpTjS/Ekrf9M5WWYfiDhv1qtBFXw29i9vMtlZ3N1crqqSW1oocBguwkYPyg4B5NdzDa3ceqrc6gsGpeItoaK362mlKehb+8/wCpxxgc1zek3+oBL6+eWys7lNSihe9ij2uiEIjBc8AYbJznnnsK6/wxoF74ujNpo63GmeHN376/5E1+x+95ZPOD3kPJ7VV1FahuVNPj1DWNTudM8NTG5vGYLqetTDcsP+ynYsB0QcLn61674B8FafoNmYLKFi8jb555DukmfuzMeT/Strwp4Vs9LsorOxtEt7eMYVEXA+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/CKpz6VG38A/Kt4gUhQUAclcaFG38A/Ksy58Nxt/wAsx+Vd6Yx6UxrdT2oA8t1PwXY30ZivLGC5jP8ADLGHH5GuN1v4F+DNUB8zRxbOf4rdymPwOV/Svf2tUP8ACKZ9jT+6KAPm3RP2d9Dsb92uNSv7/TXlErWE/wBx3GMbiDgjgcbQeOtevaf4dht40jjhREQBVVVwFA6ADtXaC0T+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83" y="5252619"/>
            <a:ext cx="5155286" cy="3866465"/>
          </a:xfrm>
          <a:prstGeom prst="rect">
            <a:avLst/>
          </a:prstGeom>
        </p:spPr>
      </p:pic>
      <p:sp>
        <p:nvSpPr>
          <p:cNvPr id="39" name="AutoShape 4" descr="https://northcentralus1-mediap.svc.ms/transform/thumbnail?provider=spo&amp;inputFormat=jpg&amp;cs=fFNQTw&amp;docid=https%3A%2F%2Fwildcatsunh-my.sharepoint.com%3A443%2F_api%2Fv2.0%2Fdrives%2Fb!UOwPfdqc-UutR21GNC10qsbFTtLQw7xKv9wg0mwvkob83c69mfsNQ406x96WF8IF%2Fitems%2F01KKBSASMKYFCXBQDOQ5HYK47XTTXGOCID%3Fversion%3DPublished&amp;encodeFailures=1&amp;ctag=%22c%3A%7B7045C18A-6EC0-4F87-8573-F79CEE670903%7D%2C2%22&amp;width=1921&amp;height=857&amp;srcWidth=&amp;srcHeight="/>
          <p:cNvSpPr>
            <a:spLocks noChangeAspect="1" noChangeArrowheads="1"/>
          </p:cNvSpPr>
          <p:nvPr/>
        </p:nvSpPr>
        <p:spPr bwMode="auto">
          <a:xfrm>
            <a:off x="-2957855" y="984568"/>
            <a:ext cx="3957720" cy="395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01" y="5253496"/>
            <a:ext cx="5798480" cy="386471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872438" y="18384623"/>
            <a:ext cx="12181527" cy="13731488"/>
            <a:chOff x="29935306" y="17771166"/>
            <a:chExt cx="13675385" cy="4483252"/>
          </a:xfrm>
        </p:grpSpPr>
        <p:sp>
          <p:nvSpPr>
            <p:cNvPr id="68" name="TextBox 32">
              <a:extLst>
                <a:ext uri="{FF2B5EF4-FFF2-40B4-BE49-F238E27FC236}">
                  <a16:creationId xmlns:a16="http://schemas.microsoft.com/office/drawing/2014/main" id="{89F8D99C-8D9D-A347-AE40-D7F5E8B18FE0}"/>
                </a:ext>
              </a:extLst>
            </p:cNvPr>
            <p:cNvSpPr txBox="1"/>
            <p:nvPr/>
          </p:nvSpPr>
          <p:spPr>
            <a:xfrm>
              <a:off x="29935306" y="17771166"/>
              <a:ext cx="13675385" cy="448325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Optima" charset="0"/>
                  <a:cs typeface="Times New Roman" panose="02020603050405020304" pitchFamily="18" charset="0"/>
                </a:rPr>
                <a:t>Hot Fire Test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r>
                <a:rPr lang="en-US" sz="4800" b="1" dirty="0">
                  <a:latin typeface="Optima" charset="0"/>
                  <a:ea typeface="Optima" charset="0"/>
                  <a:cs typeface="Optima" charset="0"/>
                </a:rPr>
                <a:t>                               </a:t>
              </a: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0145335" y="18101951"/>
              <a:ext cx="7313760" cy="29844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Worked with the UNH police and fire departments to locate a safe testing range and procedures. 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Test engine to determine thrust, mass flow rate, combustion temperature and overall functionality.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Load cells and thermocouples were used to record data required for future optimization.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Designed and manufactured a static test fire rig to secure the engine and withstand a force up to 500 </a:t>
              </a:r>
              <a:r>
                <a:rPr lang="en-US" sz="2800" dirty="0" err="1">
                  <a:solidFill>
                    <a:schemeClr val="bg1"/>
                  </a:solidFill>
                </a:rPr>
                <a:t>lbs</a:t>
              </a:r>
              <a:r>
                <a:rPr lang="en-US" sz="2800" dirty="0">
                  <a:solidFill>
                    <a:schemeClr val="bg1"/>
                  </a:solidFill>
                </a:rPr>
                <a:t> of thrust.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Three hot fire tests were attempted, but due to weather, failed ignition and flow regulation a successful test has yet to be completed.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90172" y="9187488"/>
            <a:ext cx="464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SpaceVision, November 2018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52714" y="9187805"/>
            <a:ext cx="660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SEDS Rocketry Competition, October 2018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72777" y="13871922"/>
            <a:ext cx="1618485" cy="4703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53" y="28205588"/>
            <a:ext cx="5465355" cy="3461922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8" y="28205588"/>
            <a:ext cx="4568567" cy="3461922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69" y="19528017"/>
            <a:ext cx="5012045" cy="3759034"/>
          </a:xfrm>
          <a:prstGeom prst="rect">
            <a:avLst/>
          </a:prstGeom>
        </p:spPr>
      </p:pic>
      <p:sp>
        <p:nvSpPr>
          <p:cNvPr id="138" name="Right Arrow 137"/>
          <p:cNvSpPr/>
          <p:nvPr/>
        </p:nvSpPr>
        <p:spPr>
          <a:xfrm>
            <a:off x="8525586" y="13876378"/>
            <a:ext cx="1618485" cy="4703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872438" y="9974756"/>
            <a:ext cx="12386079" cy="8137050"/>
            <a:chOff x="832357" y="10024840"/>
            <a:chExt cx="12386079" cy="813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02837B-F618-6E4C-8ECE-7572D4565C8E}"/>
                </a:ext>
              </a:extLst>
            </p:cNvPr>
            <p:cNvSpPr txBox="1"/>
            <p:nvPr/>
          </p:nvSpPr>
          <p:spPr>
            <a:xfrm>
              <a:off x="832357" y="10024840"/>
              <a:ext cx="12196840" cy="813705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 fontAlgn="base"/>
              <a:r>
                <a:rPr lang="en-US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3 Year Plan</a:t>
              </a:r>
            </a:p>
            <a:p>
              <a:pPr algn="ctr" fontAlgn="base"/>
              <a:endPara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344810" y="10246143"/>
              <a:ext cx="2087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Year Three</a:t>
              </a: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1107456" y="10195134"/>
              <a:ext cx="2634645" cy="7898526"/>
              <a:chOff x="606305" y="10052571"/>
              <a:chExt cx="2634645" cy="7898526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009245" y="10591264"/>
                <a:ext cx="2089440" cy="5516367"/>
                <a:chOff x="18724966" y="1039766"/>
                <a:chExt cx="5935021" cy="23674596"/>
              </a:xfrm>
            </p:grpSpPr>
            <p:pic>
              <p:nvPicPr>
                <p:cNvPr id="71" name="Picture 178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24966" y="1039766"/>
                  <a:ext cx="5935021" cy="23038405"/>
                </a:xfrm>
                <a:prstGeom prst="rect">
                  <a:avLst/>
                </a:prstGeom>
              </p:spPr>
            </p:pic>
            <p:pic>
              <p:nvPicPr>
                <p:cNvPr id="72" name="Picture 195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9674522" y="6373765"/>
                  <a:ext cx="3783882" cy="2193724"/>
                </a:xfrm>
                <a:prstGeom prst="rect">
                  <a:avLst/>
                </a:prstGeom>
              </p:spPr>
            </p:pic>
            <p:pic>
              <p:nvPicPr>
                <p:cNvPr id="73" name="Picture 196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>
                  <a:off x="19893711" y="18606120"/>
                  <a:ext cx="2857092" cy="6108242"/>
                </a:xfrm>
                <a:prstGeom prst="rect">
                  <a:avLst/>
                </a:prstGeom>
              </p:spPr>
            </p:pic>
            <p:pic>
              <p:nvPicPr>
                <p:cNvPr id="74" name="Picture 201">
                  <a:extLst>
                    <a:ext uri="{FF2B5EF4-FFF2-40B4-BE49-F238E27FC236}">
                      <a16:creationId xmlns:a16="http://schemas.microsoft.com/office/drawing/2014/main" id="{766455B9-12CE-4CDB-9800-3AD590CE61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>
                  <a:off x="19871475" y="10567241"/>
                  <a:ext cx="2901562" cy="6039127"/>
                </a:xfrm>
                <a:prstGeom prst="rect">
                  <a:avLst/>
                </a:prstGeom>
              </p:spPr>
            </p:pic>
            <p:pic>
              <p:nvPicPr>
                <p:cNvPr id="75" name="Picture 206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0396956" y="8427468"/>
                  <a:ext cx="2227768" cy="3341653"/>
                </a:xfrm>
                <a:prstGeom prst="rect">
                  <a:avLst/>
                </a:prstGeom>
              </p:spPr>
            </p:pic>
            <p:pic>
              <p:nvPicPr>
                <p:cNvPr id="76" name="Picture 211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0563317" y="16685997"/>
                  <a:ext cx="1747644" cy="2621465"/>
                </a:xfrm>
                <a:prstGeom prst="rect">
                  <a:avLst/>
                </a:prstGeom>
              </p:spPr>
            </p:pic>
            <p:pic>
              <p:nvPicPr>
                <p:cNvPr id="77" name="Picture 212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9815322" y="4279163"/>
                  <a:ext cx="3391035" cy="2260690"/>
                </a:xfrm>
                <a:prstGeom prst="rect">
                  <a:avLst/>
                </a:prstGeom>
              </p:spPr>
            </p:pic>
          </p:grpSp>
          <p:sp>
            <p:nvSpPr>
              <p:cNvPr id="23" name="TextBox 22"/>
              <p:cNvSpPr txBox="1"/>
              <p:nvPr/>
            </p:nvSpPr>
            <p:spPr>
              <a:xfrm>
                <a:off x="976958" y="10052571"/>
                <a:ext cx="1974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Year One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06305" y="16073660"/>
                <a:ext cx="2634645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bg1"/>
                    </a:solidFill>
                  </a:rPr>
                  <a:t>Rocket Building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Simulating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Launching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Optimizing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9752140" y="16272960"/>
              <a:ext cx="346629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>
                  <a:solidFill>
                    <a:schemeClr val="bg1"/>
                  </a:solidFill>
                </a:rPr>
                <a:t>Hybrid Rocket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Engine Optimization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Rocket Integration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Competition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927791" y="10900484"/>
              <a:ext cx="4117548" cy="6960781"/>
              <a:chOff x="4927791" y="10900484"/>
              <a:chExt cx="4117548" cy="6960781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95814" y="17338045"/>
                <a:ext cx="1882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Year Two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662284" y="10900484"/>
                <a:ext cx="262823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bg1"/>
                    </a:solidFill>
                  </a:rPr>
                  <a:t>Hybrid Engine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Design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Manufacture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Test</a:t>
                </a: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927791" y="12039446"/>
                <a:ext cx="4117548" cy="5490064"/>
                <a:chOff x="4889351" y="12069651"/>
                <a:chExt cx="4117548" cy="5490064"/>
              </a:xfrm>
            </p:grpSpPr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203093" y="12755909"/>
                  <a:ext cx="5490064" cy="4117548"/>
                </a:xfrm>
                <a:prstGeom prst="rect">
                  <a:avLst/>
                </a:prstGeom>
              </p:spPr>
            </p:pic>
            <p:sp>
              <p:nvSpPr>
                <p:cNvPr id="115" name="TextBox 114"/>
                <p:cNvSpPr txBox="1"/>
                <p:nvPr/>
              </p:nvSpPr>
              <p:spPr>
                <a:xfrm rot="5400000">
                  <a:off x="6185280" y="14473195"/>
                  <a:ext cx="16038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Runaway</a:t>
                  </a:r>
                </a:p>
              </p:txBody>
            </p:sp>
          </p:grpSp>
        </p:grp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036358" y="12251962"/>
              <a:ext cx="5561905" cy="2810846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06" y="23968246"/>
            <a:ext cx="5109288" cy="330622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8FD3131-6434-402E-BF14-87F8D0F3F5D9}"/>
              </a:ext>
            </a:extLst>
          </p:cNvPr>
          <p:cNvGrpSpPr/>
          <p:nvPr/>
        </p:nvGrpSpPr>
        <p:grpSpPr>
          <a:xfrm>
            <a:off x="15479698" y="2087202"/>
            <a:ext cx="12193007" cy="22043156"/>
            <a:chOff x="15479698" y="2087202"/>
            <a:chExt cx="12193007" cy="2204315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D3F91AB-50F9-428C-8102-9C35DA5944AE}"/>
                </a:ext>
              </a:extLst>
            </p:cNvPr>
            <p:cNvGrpSpPr/>
            <p:nvPr/>
          </p:nvGrpSpPr>
          <p:grpSpPr>
            <a:xfrm>
              <a:off x="15479698" y="2087202"/>
              <a:ext cx="12193007" cy="22043156"/>
              <a:chOff x="15900122" y="1457891"/>
              <a:chExt cx="12193007" cy="22043156"/>
            </a:xfrm>
          </p:grpSpPr>
          <p:pic>
            <p:nvPicPr>
              <p:cNvPr id="43" name="Picture 620">
                <a:extLst>
                  <a:ext uri="{FF2B5EF4-FFF2-40B4-BE49-F238E27FC236}">
                    <a16:creationId xmlns:a16="http://schemas.microsoft.com/office/drawing/2014/main" id="{3C407FF8-8C65-4409-8A7E-46F6AC8E7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548679" y="21814433"/>
                <a:ext cx="1747644" cy="16866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5900122" y="3658329"/>
                <a:ext cx="4324357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Oxidizer Tank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highly pressurized vessel that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contains liquid Nitrous Oxide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3372281" y="6283751"/>
                <a:ext cx="3801088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Flow Regulator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motorized valve that monitors flow regulation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of the oxidizer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5900122" y="9551300"/>
                <a:ext cx="4113519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Injection Plate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Responsible for providing desired oxidizer flow into the combustion chamber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5900122" y="15305339"/>
                <a:ext cx="4033258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Chamber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An enclosed volume where the solid reducer and liquid oxidizer react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70924" y="20019490"/>
                <a:ext cx="462220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Nozzle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de Laval curve responsible for directing the flow of hot gases outside of the combustion chamber</a:t>
                </a: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6621" y="13264023"/>
                <a:ext cx="5477140" cy="7302853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88806" y="5564592"/>
                <a:ext cx="4521827" cy="602910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07805" y="10263742"/>
                <a:ext cx="5212772" cy="695036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8058" y="7186825"/>
                <a:ext cx="6088886" cy="811851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895218" y="1457891"/>
                <a:ext cx="5054565" cy="6029105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23372281" y="12938567"/>
                <a:ext cx="3745432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Impinging Plate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An interchangeable cylindrical plate responsible for the impingement of the oxidizer</a:t>
                </a:r>
              </a:p>
            </p:txBody>
          </p:sp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 flipV="1">
                <a:off x="18884900" y="3425800"/>
                <a:ext cx="1533119" cy="778551"/>
              </a:xfrm>
              <a:prstGeom prst="line">
                <a:avLst/>
              </a:prstGeom>
              <a:ln w="254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cxnSpLocks/>
              </p:cNvCxnSpPr>
              <p:nvPr/>
            </p:nvCxnSpPr>
            <p:spPr>
              <a:xfrm flipV="1">
                <a:off x="21854984" y="6835908"/>
                <a:ext cx="1615940" cy="94480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cxnSpLocks/>
              </p:cNvCxnSpPr>
              <p:nvPr/>
            </p:nvCxnSpPr>
            <p:spPr>
              <a:xfrm flipV="1">
                <a:off x="22296323" y="13486739"/>
                <a:ext cx="1174601" cy="36950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cxnSpLocks/>
              </p:cNvCxnSpPr>
              <p:nvPr/>
            </p:nvCxnSpPr>
            <p:spPr>
              <a:xfrm>
                <a:off x="19108474" y="10089968"/>
                <a:ext cx="835501" cy="81622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cxnSpLocks/>
              </p:cNvCxnSpPr>
              <p:nvPr/>
            </p:nvCxnSpPr>
            <p:spPr>
              <a:xfrm flipH="1">
                <a:off x="22457464" y="20573339"/>
                <a:ext cx="1106329" cy="40767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cxnSpLocks/>
              </p:cNvCxnSpPr>
              <p:nvPr/>
            </p:nvCxnSpPr>
            <p:spPr>
              <a:xfrm>
                <a:off x="18062300" y="15844007"/>
                <a:ext cx="172650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5A2EF1C-03F0-49E1-BCD7-8FFBE632D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10000" r="90000">
                          <a14:foregroundMark x1="83333" y1="32422" x2="83333" y2="32422"/>
                          <a14:foregroundMark x1="78906" y1="33252" x2="85417" y2="29102"/>
                          <a14:foregroundMark x1="85938" y1="30713" x2="86784" y2="27881"/>
                          <a14:foregroundMark x1="87435" y1="28613" x2="88086" y2="25928"/>
                          <a14:foregroundMark x1="19596" y1="29541" x2="19596" y2="29150"/>
                          <a14:foregroundMark x1="18555" y1="27734" x2="18424" y2="27246"/>
                          <a14:foregroundMark x1="17708" y1="27441" x2="17318" y2="25439"/>
                          <a14:foregroundMark x1="16927" y1="25977" x2="16732" y2="24561"/>
                          <a14:foregroundMark x1="88021" y1="26758" x2="88346" y2="26221"/>
                          <a14:foregroundMark x1="88216" y1="25635" x2="88151" y2="24561"/>
                          <a14:foregroundMark x1="88542" y1="24805" x2="88411" y2="26270"/>
                          <a14:foregroundMark x1="70508" y1="52246" x2="70833" y2="51416"/>
                          <a14:foregroundMark x1="86589" y1="31934" x2="87240" y2="28174"/>
                          <a14:foregroundMark x1="86589" y1="31348" x2="87891" y2="26025"/>
                          <a14:backgroundMark x1="68034" y1="56689" x2="55924" y2="60059"/>
                          <a14:backgroundMark x1="32682" y1="53369" x2="33073" y2="54004"/>
                          <a14:backgroundMark x1="32487" y1="53125" x2="33398" y2="543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49" b="20048"/>
            <a:stretch/>
          </p:blipFill>
          <p:spPr bwMode="auto">
            <a:xfrm>
              <a:off x="18847641" y="20521431"/>
              <a:ext cx="3986120" cy="360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AB7659-5E72-43E3-AF0D-AEC9CB6B6F22}"/>
              </a:ext>
            </a:extLst>
          </p:cNvPr>
          <p:cNvGrpSpPr/>
          <p:nvPr/>
        </p:nvGrpSpPr>
        <p:grpSpPr>
          <a:xfrm>
            <a:off x="29913526" y="4833662"/>
            <a:ext cx="12536771" cy="20327342"/>
            <a:chOff x="29913526" y="4833662"/>
            <a:chExt cx="12536771" cy="2032734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133022F-0425-43C9-A620-A47A8DC99A3A}"/>
                </a:ext>
              </a:extLst>
            </p:cNvPr>
            <p:cNvGrpSpPr/>
            <p:nvPr/>
          </p:nvGrpSpPr>
          <p:grpSpPr>
            <a:xfrm>
              <a:off x="29913526" y="4833662"/>
              <a:ext cx="12536771" cy="20327342"/>
              <a:chOff x="2363905" y="4796908"/>
              <a:chExt cx="12536771" cy="20327342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C964991-A30E-430E-972B-09FC3B27F73E}"/>
                  </a:ext>
                </a:extLst>
              </p:cNvPr>
              <p:cNvGrpSpPr/>
              <p:nvPr/>
            </p:nvGrpSpPr>
            <p:grpSpPr>
              <a:xfrm>
                <a:off x="5710037" y="4796908"/>
                <a:ext cx="5473185" cy="20327342"/>
                <a:chOff x="6611208" y="2963434"/>
                <a:chExt cx="5935021" cy="23674596"/>
              </a:xfrm>
            </p:grpSpPr>
            <p:pic>
              <p:nvPicPr>
                <p:cNvPr id="111" name="Picture 178">
                  <a:extLst>
                    <a:ext uri="{FF2B5EF4-FFF2-40B4-BE49-F238E27FC236}">
                      <a16:creationId xmlns:a16="http://schemas.microsoft.com/office/drawing/2014/main" id="{64177258-4C28-4CFD-AF78-0628279093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11208" y="2963434"/>
                  <a:ext cx="5935021" cy="23038405"/>
                </a:xfrm>
                <a:prstGeom prst="rect">
                  <a:avLst/>
                </a:prstGeom>
              </p:spPr>
            </p:pic>
            <p:pic>
              <p:nvPicPr>
                <p:cNvPr id="112" name="Picture 195">
                  <a:extLst>
                    <a:ext uri="{FF2B5EF4-FFF2-40B4-BE49-F238E27FC236}">
                      <a16:creationId xmlns:a16="http://schemas.microsoft.com/office/drawing/2014/main" id="{4487B459-023F-4207-BD5C-E523472A2B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560764" y="8297433"/>
                  <a:ext cx="3783882" cy="2193724"/>
                </a:xfrm>
                <a:prstGeom prst="rect">
                  <a:avLst/>
                </a:prstGeom>
              </p:spPr>
            </p:pic>
            <p:pic>
              <p:nvPicPr>
                <p:cNvPr id="113" name="Picture 196">
                  <a:extLst>
                    <a:ext uri="{FF2B5EF4-FFF2-40B4-BE49-F238E27FC236}">
                      <a16:creationId xmlns:a16="http://schemas.microsoft.com/office/drawing/2014/main" id="{8DA7585F-9B46-4A97-8E95-96DB328050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>
                  <a:off x="7779953" y="20529788"/>
                  <a:ext cx="2857092" cy="6108242"/>
                </a:xfrm>
                <a:prstGeom prst="rect">
                  <a:avLst/>
                </a:prstGeom>
              </p:spPr>
            </p:pic>
            <p:pic>
              <p:nvPicPr>
                <p:cNvPr id="117" name="Picture 201">
                  <a:extLst>
                    <a:ext uri="{FF2B5EF4-FFF2-40B4-BE49-F238E27FC236}">
                      <a16:creationId xmlns:a16="http://schemas.microsoft.com/office/drawing/2014/main" id="{8685FF04-7619-4B9B-95A4-9AF76F8B89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>
                  <a:off x="7757717" y="12490909"/>
                  <a:ext cx="2901562" cy="6039127"/>
                </a:xfrm>
                <a:prstGeom prst="rect">
                  <a:avLst/>
                </a:prstGeom>
              </p:spPr>
            </p:pic>
            <p:pic>
              <p:nvPicPr>
                <p:cNvPr id="118" name="Picture 206">
                  <a:extLst>
                    <a:ext uri="{FF2B5EF4-FFF2-40B4-BE49-F238E27FC236}">
                      <a16:creationId xmlns:a16="http://schemas.microsoft.com/office/drawing/2014/main" id="{6CEC2182-C82D-4002-BB44-40FEADB7F2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283198" y="10351136"/>
                  <a:ext cx="2227768" cy="3341653"/>
                </a:xfrm>
                <a:prstGeom prst="rect">
                  <a:avLst/>
                </a:prstGeom>
              </p:spPr>
            </p:pic>
            <p:pic>
              <p:nvPicPr>
                <p:cNvPr id="119" name="Picture 211">
                  <a:extLst>
                    <a:ext uri="{FF2B5EF4-FFF2-40B4-BE49-F238E27FC236}">
                      <a16:creationId xmlns:a16="http://schemas.microsoft.com/office/drawing/2014/main" id="{08EC06D7-998A-4535-AE04-908604F15C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8449559" y="18609665"/>
                  <a:ext cx="1747644" cy="2621465"/>
                </a:xfrm>
                <a:prstGeom prst="rect">
                  <a:avLst/>
                </a:prstGeom>
              </p:spPr>
            </p:pic>
            <p:pic>
              <p:nvPicPr>
                <p:cNvPr id="120" name="Picture 212">
                  <a:extLst>
                    <a:ext uri="{FF2B5EF4-FFF2-40B4-BE49-F238E27FC236}">
                      <a16:creationId xmlns:a16="http://schemas.microsoft.com/office/drawing/2014/main" id="{FC48A7BF-0F94-41FB-84BA-B0F6E8EA5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7701564" y="6202831"/>
                  <a:ext cx="3391035" cy="2260690"/>
                </a:xfrm>
                <a:prstGeom prst="rect">
                  <a:avLst/>
                </a:prstGeom>
              </p:spPr>
            </p:pic>
          </p:grpSp>
          <p:sp>
            <p:nvSpPr>
              <p:cNvPr id="90" name="TextBox 128">
                <a:extLst>
                  <a:ext uri="{FF2B5EF4-FFF2-40B4-BE49-F238E27FC236}">
                    <a16:creationId xmlns:a16="http://schemas.microsoft.com/office/drawing/2014/main" id="{F9DB7311-7F0C-46D1-8CB9-4C076FE6B4D8}"/>
                  </a:ext>
                </a:extLst>
              </p:cNvPr>
              <p:cNvSpPr txBox="1"/>
              <p:nvPr/>
            </p:nvSpPr>
            <p:spPr>
              <a:xfrm>
                <a:off x="10285293" y="16597646"/>
                <a:ext cx="39226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Staging Coupler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Supports stage separation at sustainer ignition</a:t>
                </a:r>
                <a:endParaRPr lang="en-US" sz="2400" dirty="0">
                  <a:solidFill>
                    <a:schemeClr val="bg1"/>
                  </a:solidFill>
                  <a:ea typeface="Optima" charset="0"/>
                  <a:cs typeface="Optima" charset="0"/>
                </a:endParaRPr>
              </a:p>
            </p:txBody>
          </p:sp>
          <p:sp>
            <p:nvSpPr>
              <p:cNvPr id="91" name="TextBox 52">
                <a:extLst>
                  <a:ext uri="{FF2B5EF4-FFF2-40B4-BE49-F238E27FC236}">
                    <a16:creationId xmlns:a16="http://schemas.microsoft.com/office/drawing/2014/main" id="{1EE0841F-B088-410E-A80E-09AB769EA854}"/>
                  </a:ext>
                </a:extLst>
              </p:cNvPr>
              <p:cNvSpPr txBox="1"/>
              <p:nvPr/>
            </p:nvSpPr>
            <p:spPr>
              <a:xfrm>
                <a:off x="2363905" y="21284576"/>
                <a:ext cx="4037480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Booster Engine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Initiates flight with a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0.7 second burn time</a:t>
                </a:r>
              </a:p>
            </p:txBody>
          </p:sp>
          <p:sp>
            <p:nvSpPr>
              <p:cNvPr id="92" name="TextBox 60">
                <a:extLst>
                  <a:ext uri="{FF2B5EF4-FFF2-40B4-BE49-F238E27FC236}">
                    <a16:creationId xmlns:a16="http://schemas.microsoft.com/office/drawing/2014/main" id="{43832196-3D6C-4AEC-836A-88E2327B77F5}"/>
                  </a:ext>
                </a:extLst>
              </p:cNvPr>
              <p:cNvSpPr txBox="1"/>
              <p:nvPr/>
            </p:nvSpPr>
            <p:spPr>
              <a:xfrm>
                <a:off x="10285293" y="5733117"/>
                <a:ext cx="437487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Drogue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A small parachute deployed at sustainer apogee</a:t>
                </a:r>
                <a:endParaRPr lang="en-US" sz="3200" dirty="0">
                  <a:solidFill>
                    <a:schemeClr val="bg1"/>
                  </a:solidFill>
                  <a:ea typeface="Optima" charset="0"/>
                  <a:cs typeface="Optima" charset="0"/>
                </a:endParaRPr>
              </a:p>
            </p:txBody>
          </p:sp>
          <p:sp>
            <p:nvSpPr>
              <p:cNvPr id="93" name="TextBox 68">
                <a:extLst>
                  <a:ext uri="{FF2B5EF4-FFF2-40B4-BE49-F238E27FC236}">
                    <a16:creationId xmlns:a16="http://schemas.microsoft.com/office/drawing/2014/main" id="{73E02F22-2432-47CF-913E-A3D8E2431F8F}"/>
                  </a:ext>
                </a:extLst>
              </p:cNvPr>
              <p:cNvSpPr txBox="1"/>
              <p:nvPr/>
            </p:nvSpPr>
            <p:spPr>
              <a:xfrm>
                <a:off x="10285293" y="19569927"/>
                <a:ext cx="3495121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Aft Fins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Provides stability to the rocket before stage separation</a:t>
                </a:r>
              </a:p>
            </p:txBody>
          </p:sp>
          <p:sp>
            <p:nvSpPr>
              <p:cNvPr id="94" name="TextBox 76">
                <a:extLst>
                  <a:ext uri="{FF2B5EF4-FFF2-40B4-BE49-F238E27FC236}">
                    <a16:creationId xmlns:a16="http://schemas.microsoft.com/office/drawing/2014/main" id="{56065E5D-8266-473A-8F69-EA43604764CC}"/>
                  </a:ext>
                </a:extLst>
              </p:cNvPr>
              <p:cNvSpPr txBox="1"/>
              <p:nvPr/>
            </p:nvSpPr>
            <p:spPr>
              <a:xfrm>
                <a:off x="10285292" y="8707912"/>
                <a:ext cx="4374877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Electronics Bay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Houses the TeleMega GPS and controls both parachute deployment and sustainer ignition</a:t>
                </a:r>
                <a:endParaRPr lang="en-US" sz="3200" dirty="0">
                  <a:solidFill>
                    <a:schemeClr val="bg1"/>
                  </a:solidFill>
                  <a:ea typeface="Optima" charset="0"/>
                  <a:cs typeface="Optima" charset="0"/>
                </a:endParaRPr>
              </a:p>
            </p:txBody>
          </p:sp>
          <p:sp>
            <p:nvSpPr>
              <p:cNvPr id="95" name="TextBox 84">
                <a:extLst>
                  <a:ext uri="{FF2B5EF4-FFF2-40B4-BE49-F238E27FC236}">
                    <a16:creationId xmlns:a16="http://schemas.microsoft.com/office/drawing/2014/main" id="{C0DB68C2-3D86-4D40-8F2E-96530BA2815D}"/>
                  </a:ext>
                </a:extLst>
              </p:cNvPr>
              <p:cNvSpPr txBox="1"/>
              <p:nvPr/>
            </p:nvSpPr>
            <p:spPr>
              <a:xfrm>
                <a:off x="10285293" y="12761076"/>
                <a:ext cx="4615383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Sustainer Engine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Propels the rocket to max altitude after booster burnout; 1.7 second burn time</a:t>
                </a:r>
              </a:p>
            </p:txBody>
          </p:sp>
          <p:sp>
            <p:nvSpPr>
              <p:cNvPr id="96" name="TextBox 93">
                <a:extLst>
                  <a:ext uri="{FF2B5EF4-FFF2-40B4-BE49-F238E27FC236}">
                    <a16:creationId xmlns:a16="http://schemas.microsoft.com/office/drawing/2014/main" id="{27952BB6-73A6-4D22-BA14-592130157376}"/>
                  </a:ext>
                </a:extLst>
              </p:cNvPr>
              <p:cNvSpPr txBox="1"/>
              <p:nvPr/>
            </p:nvSpPr>
            <p:spPr>
              <a:xfrm>
                <a:off x="2398725" y="17774427"/>
                <a:ext cx="473566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Booster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A large parachute to slow the booster to a safe landing speed</a:t>
                </a:r>
              </a:p>
            </p:txBody>
          </p:sp>
          <p:sp>
            <p:nvSpPr>
              <p:cNvPr id="97" name="TextBox 104">
                <a:extLst>
                  <a:ext uri="{FF2B5EF4-FFF2-40B4-BE49-F238E27FC236}">
                    <a16:creationId xmlns:a16="http://schemas.microsoft.com/office/drawing/2014/main" id="{8E5863BB-A9CB-4F6C-B4FB-E0C241AA93FF}"/>
                  </a:ext>
                </a:extLst>
              </p:cNvPr>
              <p:cNvSpPr txBox="1"/>
              <p:nvPr/>
            </p:nvSpPr>
            <p:spPr>
              <a:xfrm>
                <a:off x="2408895" y="14392899"/>
                <a:ext cx="402004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Forward Fins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Provides stability to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the sustainer after stage separation</a:t>
                </a:r>
              </a:p>
            </p:txBody>
          </p:sp>
          <p:sp>
            <p:nvSpPr>
              <p:cNvPr id="98" name="TextBox 112">
                <a:extLst>
                  <a:ext uri="{FF2B5EF4-FFF2-40B4-BE49-F238E27FC236}">
                    <a16:creationId xmlns:a16="http://schemas.microsoft.com/office/drawing/2014/main" id="{372C293B-0982-48F2-880B-FEDA41EB53E7}"/>
                  </a:ext>
                </a:extLst>
              </p:cNvPr>
              <p:cNvSpPr txBox="1"/>
              <p:nvPr/>
            </p:nvSpPr>
            <p:spPr>
              <a:xfrm>
                <a:off x="2408895" y="10653699"/>
                <a:ext cx="4859571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Sustainer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A larger main parachute that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slows the sustainer to a safe landing speed</a:t>
                </a:r>
                <a:endParaRPr lang="en-US" sz="2400" dirty="0">
                  <a:solidFill>
                    <a:schemeClr val="bg1"/>
                  </a:solidFill>
                  <a:ea typeface="Optima" charset="0"/>
                  <a:cs typeface="Optima" charset="0"/>
                </a:endParaRPr>
              </a:p>
            </p:txBody>
          </p:sp>
          <p:sp>
            <p:nvSpPr>
              <p:cNvPr id="99" name="TextBox 120">
                <a:extLst>
                  <a:ext uri="{FF2B5EF4-FFF2-40B4-BE49-F238E27FC236}">
                    <a16:creationId xmlns:a16="http://schemas.microsoft.com/office/drawing/2014/main" id="{7DE1AC7D-A8FC-4E25-A2B2-67DF5712B9D4}"/>
                  </a:ext>
                </a:extLst>
              </p:cNvPr>
              <p:cNvSpPr txBox="1"/>
              <p:nvPr/>
            </p:nvSpPr>
            <p:spPr>
              <a:xfrm>
                <a:off x="2408895" y="6925810"/>
                <a:ext cx="4877023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Nose Cone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ea typeface="Optima" charset="0"/>
                    <a:cs typeface="Optima" charset="0"/>
                  </a:rPr>
                  <a:t>A nose cone that houses the drogue parachute and connects directly to the electronics bay</a:t>
                </a:r>
                <a:endParaRPr lang="en-US" sz="2400" dirty="0">
                  <a:solidFill>
                    <a:schemeClr val="bg1"/>
                  </a:solidFill>
                  <a:ea typeface="Optima" charset="0"/>
                  <a:cs typeface="Optima" charset="0"/>
                </a:endParaRPr>
              </a:p>
            </p:txBody>
          </p: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3E749-5D6D-4470-9368-44AFFA153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7875" y="6610350"/>
              <a:ext cx="2876550" cy="9096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A78825-3E85-4ECF-A33D-1E5C6D96514E}"/>
                </a:ext>
              </a:extLst>
            </p:cNvPr>
            <p:cNvCxnSpPr>
              <a:cxnSpLocks/>
            </p:cNvCxnSpPr>
            <p:nvPr/>
          </p:nvCxnSpPr>
          <p:spPr>
            <a:xfrm>
              <a:off x="34432882" y="11246699"/>
              <a:ext cx="1116988" cy="85313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61F3526-C359-4779-AAA4-DFA6962517E8}"/>
                </a:ext>
              </a:extLst>
            </p:cNvPr>
            <p:cNvCxnSpPr>
              <a:cxnSpLocks/>
            </p:cNvCxnSpPr>
            <p:nvPr/>
          </p:nvCxnSpPr>
          <p:spPr>
            <a:xfrm>
              <a:off x="32745874" y="14986963"/>
              <a:ext cx="1861626" cy="4121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F6A4038-2856-4C52-AF18-EEC33DF2D1CC}"/>
                </a:ext>
              </a:extLst>
            </p:cNvPr>
            <p:cNvCxnSpPr>
              <a:cxnSpLocks/>
            </p:cNvCxnSpPr>
            <p:nvPr/>
          </p:nvCxnSpPr>
          <p:spPr>
            <a:xfrm>
              <a:off x="34129862" y="18370336"/>
              <a:ext cx="1524977" cy="4814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D82A6E6-F38C-4A6D-90E6-4BE87EE80F28}"/>
                </a:ext>
              </a:extLst>
            </p:cNvPr>
            <p:cNvCxnSpPr>
              <a:cxnSpLocks/>
            </p:cNvCxnSpPr>
            <p:nvPr/>
          </p:nvCxnSpPr>
          <p:spPr>
            <a:xfrm>
              <a:off x="33243528" y="21877526"/>
              <a:ext cx="2451410" cy="4483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716EB19-14E0-4FBD-BB09-F68624E19B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12018" y="20164741"/>
              <a:ext cx="1309741" cy="193696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91625A5-A1C8-48BC-9400-54A515017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68623" y="17194484"/>
              <a:ext cx="1753136" cy="6835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CECBC66-7379-4FA9-B077-3F9D7C6E3B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60782" y="13354165"/>
              <a:ext cx="2174419" cy="109135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12311F5-EBBD-403B-98EC-F97E210B6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55419" y="9303871"/>
              <a:ext cx="2379782" cy="177392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7A45DCC-BFE9-4B00-B1BB-3C3E6F67C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28747" y="6325438"/>
              <a:ext cx="2106454" cy="17235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77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20">
            <a:extLst>
              <a:ext uri="{FF2B5EF4-FFF2-40B4-BE49-F238E27FC236}">
                <a16:creationId xmlns:a16="http://schemas.microsoft.com/office/drawing/2014/main" id="{3C407FF8-8C65-4409-8A7E-46F6AC8E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017" y="23840859"/>
            <a:ext cx="1747644" cy="1686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625088" y="2973741"/>
            <a:ext cx="12196840" cy="933255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Project Overview</a:t>
            </a:r>
          </a:p>
          <a:p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To design, manufacture, and launch a high-powered, multi-stage rocket for the SEDS University Student Rocketry Competition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Goals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Design a high-powered engine class rocket to achieve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maximum altitude</a:t>
            </a: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Implement a comprehensive recovery system that results in a fully reusable rocket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Constraints</a:t>
            </a:r>
            <a:endParaRPr lang="en-US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Total combined engine impulse must not exceed 640.0 N-s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Must have</a:t>
            </a:r>
            <a:r>
              <a:rPr lang="en-US" sz="2800" i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at least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two propulsion stages</a:t>
            </a:r>
            <a:endParaRPr lang="en-US" sz="54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algn="ctr"/>
            <a:endParaRPr lang="en-US" sz="5400" dirty="0">
              <a:cs typeface="Calibri"/>
            </a:endParaRPr>
          </a:p>
          <a:p>
            <a:pPr algn="ctr"/>
            <a:endParaRPr lang="en-US" sz="5400" dirty="0">
              <a:cs typeface="Calibri"/>
            </a:endParaRPr>
          </a:p>
        </p:txBody>
      </p:sp>
      <p:pic>
        <p:nvPicPr>
          <p:cNvPr id="6" name="Picture 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DC671951-5AEF-443A-88F0-7C0A1EB2E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8" y="590275"/>
            <a:ext cx="11940864" cy="2010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8F2AC-AB47-EE4E-9E17-D502FF32FA4C}"/>
              </a:ext>
            </a:extLst>
          </p:cNvPr>
          <p:cNvSpPr txBox="1"/>
          <p:nvPr/>
        </p:nvSpPr>
        <p:spPr>
          <a:xfrm>
            <a:off x="810965" y="22065245"/>
            <a:ext cx="12196840" cy="100584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Propulsion</a:t>
            </a:r>
            <a:endParaRPr lang="en-US" sz="54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 Static Test Fire Rig was designed and manufactured to test the propulsion characteristics of each engine and to verify total engine impulse stays below 640.0 N-s</a:t>
            </a:r>
          </a:p>
          <a:p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endParaRPr lang="en-US" sz="2800" dirty="0">
              <a:solidFill>
                <a:schemeClr val="bg1"/>
              </a:solidFill>
              <a:latin typeface="Kohinoor Devanagari Book" charset="0"/>
              <a:ea typeface="Kohinoor Devanagari Book" charset="0"/>
              <a:cs typeface="Kohinoor Devanagari Book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54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28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B6387E-D52A-482F-BBCB-4E81A2C9F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049" y="114654"/>
            <a:ext cx="4247540" cy="2668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BBEEF6-3366-EB4D-A4DC-75ABBB8D896D}"/>
              </a:ext>
            </a:extLst>
          </p:cNvPr>
          <p:cNvSpPr txBox="1"/>
          <p:nvPr/>
        </p:nvSpPr>
        <p:spPr>
          <a:xfrm>
            <a:off x="15002084" y="24861509"/>
            <a:ext cx="12840834" cy="73152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Manufacturing</a:t>
            </a:r>
          </a:p>
          <a:p>
            <a:pPr algn="ctr"/>
            <a:endParaRPr lang="en-US" sz="5400" dirty="0"/>
          </a:p>
          <a:p>
            <a:pPr algn="ctr"/>
            <a:endParaRPr lang="en-US" sz="5400" dirty="0"/>
          </a:p>
          <a:p>
            <a:pPr algn="ctr"/>
            <a:endParaRPr lang="en-US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9116E-3670-4127-ACCA-D6DFDD8E53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027" y="369416"/>
            <a:ext cx="3671743" cy="1722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ECED83-B596-4274-B3FC-39B40D164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721" y="552884"/>
            <a:ext cx="4861556" cy="1554480"/>
          </a:xfrm>
          <a:prstGeom prst="rect">
            <a:avLst/>
          </a:prstGeom>
        </p:spPr>
      </p:pic>
      <p:pic>
        <p:nvPicPr>
          <p:cNvPr id="13" name="Picture 1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5BE4C26A-2FAD-40D2-8072-269D483CD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448" y="27030492"/>
            <a:ext cx="6564451" cy="480285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957280" y="6644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4" y="8318500"/>
            <a:ext cx="5634987" cy="37566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20" y="8318500"/>
            <a:ext cx="5634988" cy="37566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 descr="A picture containing person, indoor, table, wall&#10;&#10;Description generated with very high confidence">
            <a:extLst>
              <a:ext uri="{FF2B5EF4-FFF2-40B4-BE49-F238E27FC236}">
                <a16:creationId xmlns:a16="http://schemas.microsoft.com/office/drawing/2014/main" id="{17F82095-2ED4-4D89-97DF-AA01A7055C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506" y="28152339"/>
            <a:ext cx="5391510" cy="3657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29818251" y="29837991"/>
            <a:ext cx="13215217" cy="234105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Acknowledgments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 huge thanks to all the members of UNH SEDS, Prof. Martin Wosnik, Alireza Ebadi, Thomas Collins, the Parents Association, and our advisor Todd Gross for all the support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9989C0F-9111-2F43-B8F0-611E23F3EAB2}"/>
              </a:ext>
            </a:extLst>
          </p:cNvPr>
          <p:cNvSpPr txBox="1"/>
          <p:nvPr/>
        </p:nvSpPr>
        <p:spPr>
          <a:xfrm>
            <a:off x="27993292" y="557368"/>
            <a:ext cx="11747184" cy="15675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Department of Mechanical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Authors: Charlie Nitschelm, Kevin Bucher, Nick Clegg, Reilly Webb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Advisor: Dr. Todd Gross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03" name="Group 28"/>
          <p:cNvGrpSpPr/>
          <p:nvPr/>
        </p:nvGrpSpPr>
        <p:grpSpPr>
          <a:xfrm>
            <a:off x="1076089" y="12877064"/>
            <a:ext cx="11313633" cy="8468436"/>
            <a:chOff x="1076227" y="13006731"/>
            <a:chExt cx="11313633" cy="8468436"/>
          </a:xfrm>
        </p:grpSpPr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E3E550D7-3676-4679-9FEE-6DBEE20FCB72}"/>
                </a:ext>
              </a:extLst>
            </p:cNvPr>
            <p:cNvSpPr/>
            <p:nvPr/>
          </p:nvSpPr>
          <p:spPr>
            <a:xfrm>
              <a:off x="1076227" y="13954578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Research Aerodynamic Theory</a:t>
              </a:r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8C0A537-6108-45C8-BB38-1C55FBD025D6}"/>
                </a:ext>
              </a:extLst>
            </p:cNvPr>
            <p:cNvSpPr/>
            <p:nvPr/>
          </p:nvSpPr>
          <p:spPr>
            <a:xfrm>
              <a:off x="1756041" y="20103567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Field Launch Techniques</a:t>
              </a:r>
            </a:p>
          </p:txBody>
        </p:sp>
        <p:sp>
          <p:nvSpPr>
            <p:cNvPr id="43" name="Oval 36">
              <a:extLst>
                <a:ext uri="{FF2B5EF4-FFF2-40B4-BE49-F238E27FC236}">
                  <a16:creationId xmlns:a16="http://schemas.microsoft.com/office/drawing/2014/main" id="{54F57B6A-B466-4FF9-ACAE-CA0FF1C5D2A1}"/>
                </a:ext>
              </a:extLst>
            </p:cNvPr>
            <p:cNvSpPr/>
            <p:nvPr/>
          </p:nvSpPr>
          <p:spPr>
            <a:xfrm>
              <a:off x="5250035" y="185082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Launch and Gather Data</a:t>
              </a: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DC5B9FF8-06E1-4C2D-8735-DF9A7E5D53AC}"/>
                </a:ext>
              </a:extLst>
            </p:cNvPr>
            <p:cNvSpPr/>
            <p:nvPr/>
          </p:nvSpPr>
          <p:spPr>
            <a:xfrm>
              <a:off x="5248295" y="143934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Optimize Rocket Dimensions</a:t>
              </a:r>
            </a:p>
          </p:txBody>
        </p:sp>
        <p:sp>
          <p:nvSpPr>
            <p:cNvPr id="45" name="Oval 39">
              <a:extLst>
                <a:ext uri="{FF2B5EF4-FFF2-40B4-BE49-F238E27FC236}">
                  <a16:creationId xmlns:a16="http://schemas.microsoft.com/office/drawing/2014/main" id="{6E4F9E57-BCA8-4ACA-B95C-18E887241D8F}"/>
                </a:ext>
              </a:extLst>
            </p:cNvPr>
            <p:cNvSpPr/>
            <p:nvPr/>
          </p:nvSpPr>
          <p:spPr>
            <a:xfrm>
              <a:off x="8732260" y="16386029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Manufacture and Assemble</a:t>
              </a:r>
            </a:p>
          </p:txBody>
        </p:sp>
        <p:sp>
          <p:nvSpPr>
            <p:cNvPr id="46" name="Oval 40">
              <a:extLst>
                <a:ext uri="{FF2B5EF4-FFF2-40B4-BE49-F238E27FC236}">
                  <a16:creationId xmlns:a16="http://schemas.microsoft.com/office/drawing/2014/main" id="{084EC7FB-9365-4746-97D6-9330DFFC63B7}"/>
                </a:ext>
              </a:extLst>
            </p:cNvPr>
            <p:cNvSpPr/>
            <p:nvPr/>
          </p:nvSpPr>
          <p:spPr>
            <a:xfrm>
              <a:off x="1729595" y="164508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</a:t>
              </a:r>
            </a:p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Aerodynamic Models</a:t>
              </a:r>
            </a:p>
          </p:txBody>
        </p:sp>
        <p:sp>
          <p:nvSpPr>
            <p:cNvPr id="234" name="Rectangle 41">
              <a:extLst>
                <a:ext uri="{FF2B5EF4-FFF2-40B4-BE49-F238E27FC236}">
                  <a16:creationId xmlns:a16="http://schemas.microsoft.com/office/drawing/2014/main" id="{BAFC7213-42C3-4AB2-8DE9-D3D2EA5C1D8C}"/>
                </a:ext>
              </a:extLst>
            </p:cNvPr>
            <p:cNvSpPr/>
            <p:nvPr/>
          </p:nvSpPr>
          <p:spPr>
            <a:xfrm>
              <a:off x="8851623" y="13006731"/>
              <a:ext cx="3075384" cy="128863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Check Integrity with Finite Element Analysis</a:t>
              </a:r>
            </a:p>
          </p:txBody>
        </p:sp>
        <p:sp>
          <p:nvSpPr>
            <p:cNvPr id="49" name="Rectangle 51">
              <a:extLst>
                <a:ext uri="{FF2B5EF4-FFF2-40B4-BE49-F238E27FC236}">
                  <a16:creationId xmlns:a16="http://schemas.microsoft.com/office/drawing/2014/main" id="{9B4A01A3-D4BC-44AA-A875-21A49A3E8322}"/>
                </a:ext>
              </a:extLst>
            </p:cNvPr>
            <p:cNvSpPr/>
            <p:nvPr/>
          </p:nvSpPr>
          <p:spPr>
            <a:xfrm>
              <a:off x="9627865" y="19675419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Manufacturing Techniques</a:t>
              </a:r>
            </a:p>
          </p:txBody>
        </p:sp>
        <p:sp>
          <p:nvSpPr>
            <p:cNvPr id="31" name="Arc 52">
              <a:extLst>
                <a:ext uri="{FF2B5EF4-FFF2-40B4-BE49-F238E27FC236}">
                  <a16:creationId xmlns:a16="http://schemas.microsoft.com/office/drawing/2014/main" id="{4BDAD328-C65C-4E44-84DC-74C09419377C}"/>
                </a:ext>
              </a:extLst>
            </p:cNvPr>
            <p:cNvSpPr/>
            <p:nvPr/>
          </p:nvSpPr>
          <p:spPr>
            <a:xfrm rot="18853789">
              <a:off x="4076292" y="15489903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53">
              <a:extLst>
                <a:ext uri="{FF2B5EF4-FFF2-40B4-BE49-F238E27FC236}">
                  <a16:creationId xmlns:a16="http://schemas.microsoft.com/office/drawing/2014/main" id="{05DAC675-E1E3-FA49-997B-A3AD741F511D}"/>
                </a:ext>
              </a:extLst>
            </p:cNvPr>
            <p:cNvSpPr/>
            <p:nvPr/>
          </p:nvSpPr>
          <p:spPr>
            <a:xfrm rot="2782364">
              <a:off x="8666060" y="15309239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54">
              <a:extLst>
                <a:ext uri="{FF2B5EF4-FFF2-40B4-BE49-F238E27FC236}">
                  <a16:creationId xmlns:a16="http://schemas.microsoft.com/office/drawing/2014/main" id="{629C723E-5FAF-E245-9241-E58F71514864}"/>
                </a:ext>
              </a:extLst>
            </p:cNvPr>
            <p:cNvSpPr/>
            <p:nvPr/>
          </p:nvSpPr>
          <p:spPr>
            <a:xfrm rot="8256335">
              <a:off x="8704337" y="18105423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5">
              <a:extLst>
                <a:ext uri="{FF2B5EF4-FFF2-40B4-BE49-F238E27FC236}">
                  <a16:creationId xmlns:a16="http://schemas.microsoft.com/office/drawing/2014/main" id="{E8113188-037B-7D46-99F1-5B49012BED2B}"/>
                </a:ext>
              </a:extLst>
            </p:cNvPr>
            <p:cNvSpPr/>
            <p:nvPr/>
          </p:nvSpPr>
          <p:spPr>
            <a:xfrm rot="13530630">
              <a:off x="4157759" y="18096162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56">
              <a:extLst>
                <a:ext uri="{FF2B5EF4-FFF2-40B4-BE49-F238E27FC236}">
                  <a16:creationId xmlns:a16="http://schemas.microsoft.com/office/drawing/2014/main" id="{8C1F9030-5581-4B56-8ADE-A63D0886AA0B}"/>
                </a:ext>
              </a:extLst>
            </p:cNvPr>
            <p:cNvSpPr txBox="1"/>
            <p:nvPr/>
          </p:nvSpPr>
          <p:spPr>
            <a:xfrm>
              <a:off x="5657485" y="16518440"/>
              <a:ext cx="2807947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Rocket Improvement Cycle</a:t>
              </a:r>
            </a:p>
          </p:txBody>
        </p:sp>
        <p:cxnSp>
          <p:nvCxnSpPr>
            <p:cNvPr id="36" name="Straight Arrow Connector 57">
              <a:extLst>
                <a:ext uri="{FF2B5EF4-FFF2-40B4-BE49-F238E27FC236}">
                  <a16:creationId xmlns:a16="http://schemas.microsoft.com/office/drawing/2014/main" id="{387C44F7-7AAF-0C49-BC16-7881040D76CB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84" y="15595680"/>
              <a:ext cx="351952" cy="7574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Straight Arrow Connector 58">
              <a:extLst>
                <a:ext uri="{FF2B5EF4-FFF2-40B4-BE49-F238E27FC236}">
                  <a16:creationId xmlns:a16="http://schemas.microsoft.com/office/drawing/2014/main" id="{94942A94-DF16-1F4D-B407-A04F154B9A76}"/>
                </a:ext>
              </a:extLst>
            </p:cNvPr>
            <p:cNvCxnSpPr/>
            <p:nvPr/>
          </p:nvCxnSpPr>
          <p:spPr>
            <a:xfrm flipH="1" flipV="1">
              <a:off x="10621230" y="18361537"/>
              <a:ext cx="347618" cy="10427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8" name="Arc 173">
              <a:extLst>
                <a:ext uri="{FF2B5EF4-FFF2-40B4-BE49-F238E27FC236}">
                  <a16:creationId xmlns:a16="http://schemas.microsoft.com/office/drawing/2014/main" id="{FC25DA66-255A-2549-96A8-03D6F3B5F29F}"/>
                </a:ext>
              </a:extLst>
            </p:cNvPr>
            <p:cNvSpPr/>
            <p:nvPr/>
          </p:nvSpPr>
          <p:spPr>
            <a:xfrm rot="19908338">
              <a:off x="7724157" y="14043590"/>
              <a:ext cx="1319747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Arc 174">
              <a:extLst>
                <a:ext uri="{FF2B5EF4-FFF2-40B4-BE49-F238E27FC236}">
                  <a16:creationId xmlns:a16="http://schemas.microsoft.com/office/drawing/2014/main" id="{CBA4C57E-0A7C-864D-B5E8-4D45BB4F1218}"/>
                </a:ext>
              </a:extLst>
            </p:cNvPr>
            <p:cNvSpPr/>
            <p:nvPr/>
          </p:nvSpPr>
          <p:spPr>
            <a:xfrm rot="9932220">
              <a:off x="8295271" y="13772266"/>
              <a:ext cx="1319747" cy="1008215"/>
            </a:xfrm>
            <a:prstGeom prst="arc">
              <a:avLst>
                <a:gd name="adj1" fmla="val 12549476"/>
                <a:gd name="adj2" fmla="val 18480721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Arc 173">
              <a:extLst>
                <a:ext uri="{FF2B5EF4-FFF2-40B4-BE49-F238E27FC236}">
                  <a16:creationId xmlns:a16="http://schemas.microsoft.com/office/drawing/2014/main" id="{089BE3AD-C18A-D442-8FF8-15A2439F59DA}"/>
                </a:ext>
              </a:extLst>
            </p:cNvPr>
            <p:cNvSpPr/>
            <p:nvPr/>
          </p:nvSpPr>
          <p:spPr>
            <a:xfrm rot="19908338">
              <a:off x="4121965" y="19674600"/>
              <a:ext cx="1319747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c 173">
              <a:extLst>
                <a:ext uri="{FF2B5EF4-FFF2-40B4-BE49-F238E27FC236}">
                  <a16:creationId xmlns:a16="http://schemas.microsoft.com/office/drawing/2014/main" id="{D232BEEF-A9EE-FB49-A8B9-DB153B2FDB53}"/>
                </a:ext>
              </a:extLst>
            </p:cNvPr>
            <p:cNvSpPr/>
            <p:nvPr/>
          </p:nvSpPr>
          <p:spPr>
            <a:xfrm rot="9469448">
              <a:off x="4444747" y="19616095"/>
              <a:ext cx="1319747" cy="1008215"/>
            </a:xfrm>
            <a:prstGeom prst="arc">
              <a:avLst>
                <a:gd name="adj1" fmla="val 12800397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32">
            <a:extLst>
              <a:ext uri="{FF2B5EF4-FFF2-40B4-BE49-F238E27FC236}">
                <a16:creationId xmlns:a16="http://schemas.microsoft.com/office/drawing/2014/main" id="{89F8D99C-8D9D-A347-AE40-D7F5E8B18FE0}"/>
              </a:ext>
            </a:extLst>
          </p:cNvPr>
          <p:cNvSpPr txBox="1"/>
          <p:nvPr/>
        </p:nvSpPr>
        <p:spPr>
          <a:xfrm>
            <a:off x="29818251" y="2699617"/>
            <a:ext cx="13215217" cy="1342370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Launch Simulation</a:t>
            </a: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21" name="Picture 33">
            <a:extLst>
              <a:ext uri="{FF2B5EF4-FFF2-40B4-BE49-F238E27FC236}">
                <a16:creationId xmlns:a16="http://schemas.microsoft.com/office/drawing/2014/main" id="{C081A82B-5482-46D3-9754-A6B78AE885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754" r="5578" b="1137"/>
          <a:stretch/>
        </p:blipFill>
        <p:spPr>
          <a:xfrm>
            <a:off x="37113404" y="3774359"/>
            <a:ext cx="5247087" cy="4354076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E0864338-0911-4BAA-ADD5-3DD6D072FC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 r="6630" b="1406"/>
          <a:stretch/>
        </p:blipFill>
        <p:spPr>
          <a:xfrm>
            <a:off x="37010738" y="11296208"/>
            <a:ext cx="5452420" cy="445661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sp>
        <p:nvSpPr>
          <p:cNvPr id="108" name="TextBox 302">
            <a:extLst>
              <a:ext uri="{FF2B5EF4-FFF2-40B4-BE49-F238E27FC236}">
                <a16:creationId xmlns:a16="http://schemas.microsoft.com/office/drawing/2014/main" id="{57E22B39-219D-6D48-8B54-31D303766AB5}"/>
              </a:ext>
            </a:extLst>
          </p:cNvPr>
          <p:cNvSpPr txBox="1"/>
          <p:nvPr/>
        </p:nvSpPr>
        <p:spPr>
          <a:xfrm>
            <a:off x="36261298" y="8221937"/>
            <a:ext cx="6556695" cy="257536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The MATLAB flight model is verified by comparing results to flight data from launches and to OpenRocket predictions  (a pre-existing rocket simulation program)</a:t>
            </a:r>
          </a:p>
          <a:p>
            <a:endParaRPr lang="en-US" sz="28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	</a:t>
            </a:r>
          </a:p>
          <a:p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	</a:t>
            </a:r>
          </a:p>
        </p:txBody>
      </p:sp>
      <p:sp>
        <p:nvSpPr>
          <p:cNvPr id="109" name="TextBox 303">
            <a:extLst>
              <a:ext uri="{FF2B5EF4-FFF2-40B4-BE49-F238E27FC236}">
                <a16:creationId xmlns:a16="http://schemas.microsoft.com/office/drawing/2014/main" id="{CC55CF38-88B6-6C48-BABC-73704143B948}"/>
              </a:ext>
            </a:extLst>
          </p:cNvPr>
          <p:cNvSpPr txBox="1"/>
          <p:nvPr/>
        </p:nvSpPr>
        <p:spPr>
          <a:xfrm>
            <a:off x="30023537" y="3593861"/>
            <a:ext cx="6237761" cy="553997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Rocket trajectory was simulated using MATLAB. This required accurate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stability, thrust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drag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, and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atmospheric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models to produce ordinary differential equations that are then numerically solved for given rocket dimensions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Caliber is a measure of passive stability, and should remain between 1-3 for stable flight (right)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endParaRPr lang="en-US" dirty="0"/>
          </a:p>
        </p:txBody>
      </p:sp>
      <p:grpSp>
        <p:nvGrpSpPr>
          <p:cNvPr id="22" name="Group 177">
            <a:extLst>
              <a:ext uri="{FF2B5EF4-FFF2-40B4-BE49-F238E27FC236}">
                <a16:creationId xmlns:a16="http://schemas.microsoft.com/office/drawing/2014/main" id="{487332B6-9958-47D9-8537-0201F45D61FB}"/>
              </a:ext>
            </a:extLst>
          </p:cNvPr>
          <p:cNvGrpSpPr/>
          <p:nvPr/>
        </p:nvGrpSpPr>
        <p:grpSpPr>
          <a:xfrm>
            <a:off x="12992469" y="1449089"/>
            <a:ext cx="16008512" cy="23674596"/>
            <a:chOff x="13056707" y="0"/>
            <a:chExt cx="16008512" cy="23674596"/>
          </a:xfrm>
        </p:grpSpPr>
        <p:pic>
          <p:nvPicPr>
            <p:cNvPr id="15" name="Picture 17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4286" y="0"/>
              <a:ext cx="5935021" cy="23038405"/>
            </a:xfrm>
            <a:prstGeom prst="rect">
              <a:avLst/>
            </a:prstGeom>
          </p:spPr>
        </p:pic>
        <p:pic>
          <p:nvPicPr>
            <p:cNvPr id="8" name="Picture 19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223842" y="5333999"/>
              <a:ext cx="3783882" cy="2193724"/>
            </a:xfrm>
            <a:prstGeom prst="rect">
              <a:avLst/>
            </a:prstGeom>
          </p:spPr>
        </p:pic>
        <p:pic>
          <p:nvPicPr>
            <p:cNvPr id="19" name="Picture 19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43031" y="17566354"/>
              <a:ext cx="2857092" cy="6108242"/>
            </a:xfrm>
            <a:prstGeom prst="rect">
              <a:avLst/>
            </a:prstGeom>
          </p:spPr>
        </p:pic>
        <p:pic>
          <p:nvPicPr>
            <p:cNvPr id="26" name="Picture 201">
              <a:extLst>
                <a:ext uri="{FF2B5EF4-FFF2-40B4-BE49-F238E27FC236}">
                  <a16:creationId xmlns:a16="http://schemas.microsoft.com/office/drawing/2014/main" id="{766455B9-12CE-4CDB-9800-3AD590CE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20795" y="9527475"/>
              <a:ext cx="2901562" cy="6039127"/>
            </a:xfrm>
            <a:prstGeom prst="rect">
              <a:avLst/>
            </a:prstGeom>
          </p:spPr>
        </p:pic>
        <p:pic>
          <p:nvPicPr>
            <p:cNvPr id="17" name="Picture 20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946276" y="7387702"/>
              <a:ext cx="2227768" cy="3341653"/>
            </a:xfrm>
            <a:prstGeom prst="rect">
              <a:avLst/>
            </a:prstGeom>
          </p:spPr>
        </p:pic>
        <p:pic>
          <p:nvPicPr>
            <p:cNvPr id="18" name="Picture 21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112637" y="15646231"/>
              <a:ext cx="1747644" cy="2621465"/>
            </a:xfrm>
            <a:prstGeom prst="rect">
              <a:avLst/>
            </a:prstGeom>
          </p:spPr>
        </p:pic>
        <p:pic>
          <p:nvPicPr>
            <p:cNvPr id="20" name="Picture 21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364642" y="3239397"/>
              <a:ext cx="3391035" cy="2260690"/>
            </a:xfrm>
            <a:prstGeom prst="rect">
              <a:avLst/>
            </a:prstGeom>
          </p:spPr>
        </p:pic>
        <p:grpSp>
          <p:nvGrpSpPr>
            <p:cNvPr id="144" name="Group 125">
              <a:extLst>
                <a:ext uri="{FF2B5EF4-FFF2-40B4-BE49-F238E27FC236}">
                  <a16:creationId xmlns:a16="http://schemas.microsoft.com/office/drawing/2014/main" id="{CDB7C003-E322-41C5-8AB5-D674733793DB}"/>
                </a:ext>
              </a:extLst>
            </p:cNvPr>
            <p:cNvGrpSpPr/>
            <p:nvPr/>
          </p:nvGrpSpPr>
          <p:grpSpPr>
            <a:xfrm>
              <a:off x="21443474" y="13448689"/>
              <a:ext cx="6429642" cy="1569660"/>
              <a:chOff x="21440648" y="14257450"/>
              <a:chExt cx="6429642" cy="1569660"/>
            </a:xfrm>
          </p:grpSpPr>
          <p:grpSp>
            <p:nvGrpSpPr>
              <p:cNvPr id="131" name="Group 126">
                <a:extLst>
                  <a:ext uri="{FF2B5EF4-FFF2-40B4-BE49-F238E27FC236}">
                    <a16:creationId xmlns:a16="http://schemas.microsoft.com/office/drawing/2014/main" id="{B8D60090-2B35-4ACB-82A2-A24936CB6403}"/>
                  </a:ext>
                </a:extLst>
              </p:cNvPr>
              <p:cNvGrpSpPr/>
              <p:nvPr/>
            </p:nvGrpSpPr>
            <p:grpSpPr>
              <a:xfrm>
                <a:off x="21440648" y="14588593"/>
                <a:ext cx="5132141" cy="354359"/>
                <a:chOff x="21469223" y="14746721"/>
                <a:chExt cx="5132141" cy="354359"/>
              </a:xfrm>
            </p:grpSpPr>
            <p:cxnSp>
              <p:nvCxnSpPr>
                <p:cNvPr id="128" name="Straight Connector 132">
                  <a:extLst>
                    <a:ext uri="{FF2B5EF4-FFF2-40B4-BE49-F238E27FC236}">
                      <a16:creationId xmlns:a16="http://schemas.microsoft.com/office/drawing/2014/main" id="{BB9BC34E-B6D0-43FD-9280-8F5AE6FCC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69223" y="14746721"/>
                  <a:ext cx="702815" cy="34181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33">
                  <a:extLst>
                    <a:ext uri="{FF2B5EF4-FFF2-40B4-BE49-F238E27FC236}">
                      <a16:creationId xmlns:a16="http://schemas.microsoft.com/office/drawing/2014/main" id="{4516DC69-907E-4E0E-A6A2-0467C4F22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169767" y="15081897"/>
                  <a:ext cx="4431597" cy="1918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TextBox 128">
                <a:extLst>
                  <a:ext uri="{FF2B5EF4-FFF2-40B4-BE49-F238E27FC236}">
                    <a16:creationId xmlns:a16="http://schemas.microsoft.com/office/drawing/2014/main" id="{C67A4979-7064-4172-9586-E00CC37560F7}"/>
                  </a:ext>
                </a:extLst>
              </p:cNvPr>
              <p:cNvSpPr txBox="1"/>
              <p:nvPr/>
            </p:nvSpPr>
            <p:spPr>
              <a:xfrm>
                <a:off x="22508184" y="14257450"/>
                <a:ext cx="536210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Staging Coupler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Supports stage separation at sustainer ignition</a:t>
                </a:r>
                <a:endParaRPr lang="en-US" sz="24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150" name="Group 40">
              <a:extLst>
                <a:ext uri="{FF2B5EF4-FFF2-40B4-BE49-F238E27FC236}">
                  <a16:creationId xmlns:a16="http://schemas.microsoft.com/office/drawing/2014/main" id="{233D9443-87EC-4391-B9FC-37F6C3042218}"/>
                </a:ext>
              </a:extLst>
            </p:cNvPr>
            <p:cNvGrpSpPr/>
            <p:nvPr/>
          </p:nvGrpSpPr>
          <p:grpSpPr>
            <a:xfrm>
              <a:off x="13109833" y="17591294"/>
              <a:ext cx="7776807" cy="1754224"/>
              <a:chOff x="12969926" y="2107994"/>
              <a:chExt cx="7776807" cy="1754224"/>
            </a:xfrm>
          </p:grpSpPr>
          <p:cxnSp>
            <p:nvCxnSpPr>
              <p:cNvPr id="151" name="Straight Connector 41">
                <a:extLst>
                  <a:ext uri="{FF2B5EF4-FFF2-40B4-BE49-F238E27FC236}">
                    <a16:creationId xmlns:a16="http://schemas.microsoft.com/office/drawing/2014/main" id="{7418B644-D1AA-448B-A725-A184AA8AE8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820259" y="2752501"/>
                <a:ext cx="3926474" cy="110971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51">
                <a:extLst>
                  <a:ext uri="{FF2B5EF4-FFF2-40B4-BE49-F238E27FC236}">
                    <a16:creationId xmlns:a16="http://schemas.microsoft.com/office/drawing/2014/main" id="{6650098F-7F56-4CFC-9E8B-9E8C36580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3834958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52">
                <a:extLst>
                  <a:ext uri="{FF2B5EF4-FFF2-40B4-BE49-F238E27FC236}">
                    <a16:creationId xmlns:a16="http://schemas.microsoft.com/office/drawing/2014/main" id="{D4C3AA4E-0117-457B-A6E0-A4EB6ADBCC15}"/>
                  </a:ext>
                </a:extLst>
              </p:cNvPr>
              <p:cNvSpPr txBox="1"/>
              <p:nvPr/>
            </p:nvSpPr>
            <p:spPr>
              <a:xfrm>
                <a:off x="12969926" y="2107994"/>
                <a:ext cx="656666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Booster Engine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Initiates flight with a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0.7 second burn time</a:t>
                </a:r>
              </a:p>
            </p:txBody>
          </p:sp>
        </p:grpSp>
        <p:grpSp>
          <p:nvGrpSpPr>
            <p:cNvPr id="155" name="Group 57">
              <a:extLst>
                <a:ext uri="{FF2B5EF4-FFF2-40B4-BE49-F238E27FC236}">
                  <a16:creationId xmlns:a16="http://schemas.microsoft.com/office/drawing/2014/main" id="{8803AF78-E4CC-4104-8CCA-A3B3BE3C95EB}"/>
                </a:ext>
              </a:extLst>
            </p:cNvPr>
            <p:cNvGrpSpPr/>
            <p:nvPr/>
          </p:nvGrpSpPr>
          <p:grpSpPr>
            <a:xfrm>
              <a:off x="21126881" y="2306370"/>
              <a:ext cx="7120904" cy="2006425"/>
              <a:chOff x="21296671" y="2005136"/>
              <a:chExt cx="7120904" cy="2006425"/>
            </a:xfrm>
          </p:grpSpPr>
          <p:cxnSp>
            <p:nvCxnSpPr>
              <p:cNvPr id="156" name="Straight Connector 58">
                <a:extLst>
                  <a:ext uri="{FF2B5EF4-FFF2-40B4-BE49-F238E27FC236}">
                    <a16:creationId xmlns:a16="http://schemas.microsoft.com/office/drawing/2014/main" id="{84A90541-51D5-478A-8A61-C878E9B2C6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59">
                <a:extLst>
                  <a:ext uri="{FF2B5EF4-FFF2-40B4-BE49-F238E27FC236}">
                    <a16:creationId xmlns:a16="http://schemas.microsoft.com/office/drawing/2014/main" id="{F1C731A6-2299-407F-931A-CB23BC7F2D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41148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60">
                <a:extLst>
                  <a:ext uri="{FF2B5EF4-FFF2-40B4-BE49-F238E27FC236}">
                    <a16:creationId xmlns:a16="http://schemas.microsoft.com/office/drawing/2014/main" id="{C6CCE81F-0461-4AC7-8949-6FF762C1012B}"/>
                  </a:ext>
                </a:extLst>
              </p:cNvPr>
              <p:cNvSpPr txBox="1"/>
              <p:nvPr/>
            </p:nvSpPr>
            <p:spPr>
              <a:xfrm>
                <a:off x="22931415" y="2005136"/>
                <a:ext cx="54861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Drogue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small parachute deployed at sustainer apogee</a:t>
                </a:r>
                <a:endParaRPr lang="en-US" sz="32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180" name="Group 65">
              <a:extLst>
                <a:ext uri="{FF2B5EF4-FFF2-40B4-BE49-F238E27FC236}">
                  <a16:creationId xmlns:a16="http://schemas.microsoft.com/office/drawing/2014/main" id="{798AD993-701E-40D1-9573-B41F80EA8BC3}"/>
                </a:ext>
              </a:extLst>
            </p:cNvPr>
            <p:cNvGrpSpPr/>
            <p:nvPr/>
          </p:nvGrpSpPr>
          <p:grpSpPr>
            <a:xfrm>
              <a:off x="22098000" y="18635216"/>
              <a:ext cx="6967219" cy="1982916"/>
              <a:chOff x="21296671" y="2028645"/>
              <a:chExt cx="6967219" cy="1982916"/>
            </a:xfrm>
          </p:grpSpPr>
          <p:cxnSp>
            <p:nvCxnSpPr>
              <p:cNvPr id="181" name="Straight Connector 66">
                <a:extLst>
                  <a:ext uri="{FF2B5EF4-FFF2-40B4-BE49-F238E27FC236}">
                    <a16:creationId xmlns:a16="http://schemas.microsoft.com/office/drawing/2014/main" id="{CA4A1274-A5B4-4A1E-8D6B-2B8E2C9DD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67">
                <a:extLst>
                  <a:ext uri="{FF2B5EF4-FFF2-40B4-BE49-F238E27FC236}">
                    <a16:creationId xmlns:a16="http://schemas.microsoft.com/office/drawing/2014/main" id="{07177A29-BB58-493A-95EE-AE0549F5E2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237744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3" name="TextBox 68">
                <a:extLst>
                  <a:ext uri="{FF2B5EF4-FFF2-40B4-BE49-F238E27FC236}">
                    <a16:creationId xmlns:a16="http://schemas.microsoft.com/office/drawing/2014/main" id="{CFACB36F-3B74-4ADB-A63E-7509611FA692}"/>
                  </a:ext>
                </a:extLst>
              </p:cNvPr>
              <p:cNvSpPr txBox="1"/>
              <p:nvPr/>
            </p:nvSpPr>
            <p:spPr>
              <a:xfrm>
                <a:off x="22777730" y="2028645"/>
                <a:ext cx="54861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Aft Fins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Provides stability to the rocket before stage separation</a:t>
                </a:r>
              </a:p>
            </p:txBody>
          </p:sp>
        </p:grpSp>
        <p:grpSp>
          <p:nvGrpSpPr>
            <p:cNvPr id="184" name="Group 73">
              <a:extLst>
                <a:ext uri="{FF2B5EF4-FFF2-40B4-BE49-F238E27FC236}">
                  <a16:creationId xmlns:a16="http://schemas.microsoft.com/office/drawing/2014/main" id="{A471863B-EB36-460F-9B7C-5DBED803ED40}"/>
                </a:ext>
              </a:extLst>
            </p:cNvPr>
            <p:cNvGrpSpPr/>
            <p:nvPr/>
          </p:nvGrpSpPr>
          <p:grpSpPr>
            <a:xfrm>
              <a:off x="21443474" y="4898964"/>
              <a:ext cx="7120903" cy="2006425"/>
              <a:chOff x="21296671" y="2005136"/>
              <a:chExt cx="7120903" cy="2006425"/>
            </a:xfrm>
          </p:grpSpPr>
          <p:cxnSp>
            <p:nvCxnSpPr>
              <p:cNvPr id="185" name="Straight Connector 74">
                <a:extLst>
                  <a:ext uri="{FF2B5EF4-FFF2-40B4-BE49-F238E27FC236}">
                    <a16:creationId xmlns:a16="http://schemas.microsoft.com/office/drawing/2014/main" id="{CED6320C-6CB1-423A-B96F-6B50ADFD51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75">
                <a:extLst>
                  <a:ext uri="{FF2B5EF4-FFF2-40B4-BE49-F238E27FC236}">
                    <a16:creationId xmlns:a16="http://schemas.microsoft.com/office/drawing/2014/main" id="{B04A5EBC-2FEB-4E73-9CD9-E4ED0DE3F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38862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7" name="TextBox 76">
                <a:extLst>
                  <a:ext uri="{FF2B5EF4-FFF2-40B4-BE49-F238E27FC236}">
                    <a16:creationId xmlns:a16="http://schemas.microsoft.com/office/drawing/2014/main" id="{6D8CDA6F-5EAB-42DA-9803-E698C8E8C480}"/>
                  </a:ext>
                </a:extLst>
              </p:cNvPr>
              <p:cNvSpPr txBox="1"/>
              <p:nvPr/>
            </p:nvSpPr>
            <p:spPr>
              <a:xfrm>
                <a:off x="22931414" y="2005136"/>
                <a:ext cx="5486160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Electronics Bay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Houses the TeleMega GPS and controls both parachute deployment and sustainer ignition</a:t>
                </a:r>
                <a:endParaRPr lang="en-US" sz="32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188" name="Group 81">
              <a:extLst>
                <a:ext uri="{FF2B5EF4-FFF2-40B4-BE49-F238E27FC236}">
                  <a16:creationId xmlns:a16="http://schemas.microsoft.com/office/drawing/2014/main" id="{FEFD7C9C-ED91-4A6A-8DC0-E4C647CCE4D2}"/>
                </a:ext>
              </a:extLst>
            </p:cNvPr>
            <p:cNvGrpSpPr/>
            <p:nvPr/>
          </p:nvGrpSpPr>
          <p:grpSpPr>
            <a:xfrm>
              <a:off x="21192240" y="8786356"/>
              <a:ext cx="7122024" cy="2000548"/>
              <a:chOff x="21296671" y="2046295"/>
              <a:chExt cx="7122024" cy="2000548"/>
            </a:xfrm>
          </p:grpSpPr>
          <p:cxnSp>
            <p:nvCxnSpPr>
              <p:cNvPr id="189" name="Straight Connector 82">
                <a:extLst>
                  <a:ext uri="{FF2B5EF4-FFF2-40B4-BE49-F238E27FC236}">
                    <a16:creationId xmlns:a16="http://schemas.microsoft.com/office/drawing/2014/main" id="{480C685C-68B2-4D95-AD72-824720AD3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83">
                <a:extLst>
                  <a:ext uri="{FF2B5EF4-FFF2-40B4-BE49-F238E27FC236}">
                    <a16:creationId xmlns:a16="http://schemas.microsoft.com/office/drawing/2014/main" id="{A0783D51-9AB7-4E97-B89F-8539914A5C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41148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1" name="TextBox 84">
                <a:extLst>
                  <a:ext uri="{FF2B5EF4-FFF2-40B4-BE49-F238E27FC236}">
                    <a16:creationId xmlns:a16="http://schemas.microsoft.com/office/drawing/2014/main" id="{F1A3636F-FBD5-459B-9501-A7591A675954}"/>
                  </a:ext>
                </a:extLst>
              </p:cNvPr>
              <p:cNvSpPr txBox="1"/>
              <p:nvPr/>
            </p:nvSpPr>
            <p:spPr>
              <a:xfrm>
                <a:off x="22932535" y="2046295"/>
                <a:ext cx="5486160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Sustainer Engine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Propels the rocket to max altitude after booster burnout; 1.7 second burn time</a:t>
                </a:r>
              </a:p>
            </p:txBody>
          </p:sp>
        </p:grpSp>
        <p:grpSp>
          <p:nvGrpSpPr>
            <p:cNvPr id="192" name="Group 90">
              <a:extLst>
                <a:ext uri="{FF2B5EF4-FFF2-40B4-BE49-F238E27FC236}">
                  <a16:creationId xmlns:a16="http://schemas.microsoft.com/office/drawing/2014/main" id="{DC202F21-2D42-4575-BCED-057751BF1446}"/>
                </a:ext>
              </a:extLst>
            </p:cNvPr>
            <p:cNvGrpSpPr/>
            <p:nvPr/>
          </p:nvGrpSpPr>
          <p:grpSpPr>
            <a:xfrm>
              <a:off x="13145663" y="14558232"/>
              <a:ext cx="7740980" cy="1754225"/>
              <a:chOff x="12969928" y="2107994"/>
              <a:chExt cx="7776805" cy="1754225"/>
            </a:xfrm>
          </p:grpSpPr>
          <p:cxnSp>
            <p:nvCxnSpPr>
              <p:cNvPr id="193" name="Straight Connector 91">
                <a:extLst>
                  <a:ext uri="{FF2B5EF4-FFF2-40B4-BE49-F238E27FC236}">
                    <a16:creationId xmlns:a16="http://schemas.microsoft.com/office/drawing/2014/main" id="{F5B64CFC-8381-488F-A66D-95BEAC282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616744" y="2752501"/>
                <a:ext cx="3129989" cy="110971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92">
                <a:extLst>
                  <a:ext uri="{FF2B5EF4-FFF2-40B4-BE49-F238E27FC236}">
                    <a16:creationId xmlns:a16="http://schemas.microsoft.com/office/drawing/2014/main" id="{0F19CAA0-4BDF-4683-A019-42699D237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4620253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5" name="TextBox 93">
                <a:extLst>
                  <a:ext uri="{FF2B5EF4-FFF2-40B4-BE49-F238E27FC236}">
                    <a16:creationId xmlns:a16="http://schemas.microsoft.com/office/drawing/2014/main" id="{C4BE104C-9774-45CC-875A-C256A84F3E20}"/>
                  </a:ext>
                </a:extLst>
              </p:cNvPr>
              <p:cNvSpPr txBox="1"/>
              <p:nvPr/>
            </p:nvSpPr>
            <p:spPr>
              <a:xfrm>
                <a:off x="12969928" y="2107994"/>
                <a:ext cx="590920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Booster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large parachute to slow the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booster to a safe landing speed</a:t>
                </a:r>
              </a:p>
            </p:txBody>
          </p:sp>
        </p:grpSp>
        <p:grpSp>
          <p:nvGrpSpPr>
            <p:cNvPr id="198" name="Group 101">
              <a:extLst>
                <a:ext uri="{FF2B5EF4-FFF2-40B4-BE49-F238E27FC236}">
                  <a16:creationId xmlns:a16="http://schemas.microsoft.com/office/drawing/2014/main" id="{5537A104-202A-4CB5-9A74-C06F8D772EB2}"/>
                </a:ext>
              </a:extLst>
            </p:cNvPr>
            <p:cNvGrpSpPr/>
            <p:nvPr/>
          </p:nvGrpSpPr>
          <p:grpSpPr>
            <a:xfrm>
              <a:off x="13165289" y="11077760"/>
              <a:ext cx="6718585" cy="2062103"/>
              <a:chOff x="12996491" y="2107994"/>
              <a:chExt cx="6749678" cy="2062103"/>
            </a:xfrm>
          </p:grpSpPr>
          <p:cxnSp>
            <p:nvCxnSpPr>
              <p:cNvPr id="199" name="Straight Connector 102">
                <a:extLst>
                  <a:ext uri="{FF2B5EF4-FFF2-40B4-BE49-F238E27FC236}">
                    <a16:creationId xmlns:a16="http://schemas.microsoft.com/office/drawing/2014/main" id="{37840C2B-DD2F-4F5A-A24B-1E7E504B9C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510824" y="2752501"/>
                <a:ext cx="3235345" cy="110971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03">
                <a:extLst>
                  <a:ext uri="{FF2B5EF4-FFF2-40B4-BE49-F238E27FC236}">
                    <a16:creationId xmlns:a16="http://schemas.microsoft.com/office/drawing/2014/main" id="{870B807D-3A5A-4A7A-86D8-2B71B4EC4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3514333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1" name="TextBox 104">
                <a:extLst>
                  <a:ext uri="{FF2B5EF4-FFF2-40B4-BE49-F238E27FC236}">
                    <a16:creationId xmlns:a16="http://schemas.microsoft.com/office/drawing/2014/main" id="{B8724528-AF41-4594-9A4B-9B73AB7F4B72}"/>
                  </a:ext>
                </a:extLst>
              </p:cNvPr>
              <p:cNvSpPr txBox="1"/>
              <p:nvPr/>
            </p:nvSpPr>
            <p:spPr>
              <a:xfrm>
                <a:off x="13018458" y="2107994"/>
                <a:ext cx="525592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Forward Fins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Provides stability to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the sustainer after stage separation</a:t>
                </a:r>
              </a:p>
            </p:txBody>
          </p:sp>
        </p:grpSp>
        <p:grpSp>
          <p:nvGrpSpPr>
            <p:cNvPr id="203" name="Group 109">
              <a:extLst>
                <a:ext uri="{FF2B5EF4-FFF2-40B4-BE49-F238E27FC236}">
                  <a16:creationId xmlns:a16="http://schemas.microsoft.com/office/drawing/2014/main" id="{65BFCDF7-A0CB-4A74-9F23-CB601D2A4A79}"/>
                </a:ext>
              </a:extLst>
            </p:cNvPr>
            <p:cNvGrpSpPr/>
            <p:nvPr/>
          </p:nvGrpSpPr>
          <p:grpSpPr>
            <a:xfrm>
              <a:off x="13056709" y="6568073"/>
              <a:ext cx="7714539" cy="2000548"/>
              <a:chOff x="12996491" y="2107994"/>
              <a:chExt cx="7750242" cy="2000548"/>
            </a:xfrm>
          </p:grpSpPr>
          <p:cxnSp>
            <p:nvCxnSpPr>
              <p:cNvPr id="204" name="Straight Connector 110">
                <a:extLst>
                  <a:ext uri="{FF2B5EF4-FFF2-40B4-BE49-F238E27FC236}">
                    <a16:creationId xmlns:a16="http://schemas.microsoft.com/office/drawing/2014/main" id="{2D7171F5-E1E5-4FA3-9475-85D381F548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60763" y="2752500"/>
                <a:ext cx="2785970" cy="110971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111">
                <a:extLst>
                  <a:ext uri="{FF2B5EF4-FFF2-40B4-BE49-F238E27FC236}">
                    <a16:creationId xmlns:a16="http://schemas.microsoft.com/office/drawing/2014/main" id="{2702AADC-F0BF-4A47-AC0E-D7832E557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4960613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" name="TextBox 112">
                <a:extLst>
                  <a:ext uri="{FF2B5EF4-FFF2-40B4-BE49-F238E27FC236}">
                    <a16:creationId xmlns:a16="http://schemas.microsoft.com/office/drawing/2014/main" id="{CD83155B-3CDE-4F1C-BFF4-B48E7B5E272A}"/>
                  </a:ext>
                </a:extLst>
              </p:cNvPr>
              <p:cNvSpPr txBox="1"/>
              <p:nvPr/>
            </p:nvSpPr>
            <p:spPr>
              <a:xfrm>
                <a:off x="12996491" y="2107994"/>
                <a:ext cx="5538556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Sustainer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larger main parachute that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slows the sustainer to a safe landing speed</a:t>
                </a:r>
                <a:endParaRPr lang="en-US" sz="24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208" name="Group 117">
              <a:extLst>
                <a:ext uri="{FF2B5EF4-FFF2-40B4-BE49-F238E27FC236}">
                  <a16:creationId xmlns:a16="http://schemas.microsoft.com/office/drawing/2014/main" id="{4A0B249C-F699-46F3-A351-A14AF9976351}"/>
                </a:ext>
              </a:extLst>
            </p:cNvPr>
            <p:cNvGrpSpPr/>
            <p:nvPr/>
          </p:nvGrpSpPr>
          <p:grpSpPr>
            <a:xfrm>
              <a:off x="13056707" y="2393777"/>
              <a:ext cx="7859112" cy="2480300"/>
              <a:chOff x="12969927" y="1628242"/>
              <a:chExt cx="7859112" cy="2480300"/>
            </a:xfrm>
          </p:grpSpPr>
          <p:cxnSp>
            <p:nvCxnSpPr>
              <p:cNvPr id="209" name="Straight Connector 118">
                <a:extLst>
                  <a:ext uri="{FF2B5EF4-FFF2-40B4-BE49-F238E27FC236}">
                    <a16:creationId xmlns:a16="http://schemas.microsoft.com/office/drawing/2014/main" id="{8680E0E0-2368-407D-88B3-41A021CF5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51371" y="1628242"/>
                <a:ext cx="3077668" cy="112425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119">
                <a:extLst>
                  <a:ext uri="{FF2B5EF4-FFF2-40B4-BE49-F238E27FC236}">
                    <a16:creationId xmlns:a16="http://schemas.microsoft.com/office/drawing/2014/main" id="{6C0C8958-3192-4592-A6B6-BF76025CF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4754880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1" name="TextBox 120">
                <a:extLst>
                  <a:ext uri="{FF2B5EF4-FFF2-40B4-BE49-F238E27FC236}">
                    <a16:creationId xmlns:a16="http://schemas.microsoft.com/office/drawing/2014/main" id="{5BF27FA0-CD9E-48A2-AA23-A691DE4F3C19}"/>
                  </a:ext>
                </a:extLst>
              </p:cNvPr>
              <p:cNvSpPr txBox="1"/>
              <p:nvPr/>
            </p:nvSpPr>
            <p:spPr>
              <a:xfrm>
                <a:off x="12969927" y="2107994"/>
                <a:ext cx="6430793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Custom Nose Cone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carbon fiber nose cone that houses the drogue parachute and connects directly to the electronics bay</a:t>
                </a:r>
                <a:endParaRPr lang="en-US" sz="24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</p:grpSp>
      <p:sp>
        <p:nvSpPr>
          <p:cNvPr id="126" name="TextBox 836"/>
          <p:cNvSpPr txBox="1"/>
          <p:nvPr/>
        </p:nvSpPr>
        <p:spPr>
          <a:xfrm>
            <a:off x="29917707" y="17501390"/>
            <a:ext cx="12581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An optimization program was created to determine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the</a:t>
            </a:r>
            <a:r>
              <a:rPr lang="en-US" sz="280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nominal dimensions for each component that will result in the highest simulated altitude. </a:t>
            </a: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66" name="Group 55">
            <a:extLst>
              <a:ext uri="{FF2B5EF4-FFF2-40B4-BE49-F238E27FC236}">
                <a16:creationId xmlns:a16="http://schemas.microsoft.com/office/drawing/2014/main" id="{7D71ECF0-34FE-4593-97C9-6BF0A00A303C}"/>
              </a:ext>
            </a:extLst>
          </p:cNvPr>
          <p:cNvGrpSpPr/>
          <p:nvPr/>
        </p:nvGrpSpPr>
        <p:grpSpPr>
          <a:xfrm>
            <a:off x="29823711" y="16728339"/>
            <a:ext cx="13209757" cy="12434489"/>
            <a:chOff x="29385489" y="3474789"/>
            <a:chExt cx="13069677" cy="8652893"/>
          </a:xfrm>
          <a:solidFill>
            <a:schemeClr val="tx2"/>
          </a:solidFill>
        </p:grpSpPr>
        <p:sp>
          <p:nvSpPr>
            <p:cNvPr id="7" name="TextBox 56">
              <a:extLst>
                <a:ext uri="{FF2B5EF4-FFF2-40B4-BE49-F238E27FC236}">
                  <a16:creationId xmlns:a16="http://schemas.microsoft.com/office/drawing/2014/main" id="{61D2EE32-9AB9-2349-B499-0DE5A25984E5}"/>
                </a:ext>
              </a:extLst>
            </p:cNvPr>
            <p:cNvSpPr txBox="1">
              <a:spLocks/>
            </p:cNvSpPr>
            <p:nvPr/>
          </p:nvSpPr>
          <p:spPr>
            <a:xfrm>
              <a:off x="29385489" y="3474789"/>
              <a:ext cx="13069677" cy="865289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Design &amp; Analysis</a:t>
              </a:r>
            </a:p>
            <a:p>
              <a:pPr algn="ctr"/>
              <a:endParaRPr lang="en-US" sz="5400" dirty="0">
                <a:latin typeface="Optima" charset="0"/>
                <a:ea typeface="Optima" charset="0"/>
                <a:cs typeface="Optima" charset="0"/>
              </a:endParaRPr>
            </a:p>
            <a:p>
              <a:pPr algn="ctr"/>
              <a:endParaRPr lang="en-US" sz="5400" dirty="0"/>
            </a:p>
            <a:p>
              <a:pPr algn="ctr"/>
              <a:endParaRPr lang="en-US" sz="5400" dirty="0"/>
            </a:p>
          </p:txBody>
        </p:sp>
        <p:pic>
          <p:nvPicPr>
            <p:cNvPr id="70" name="Picture 83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33477" y="4892891"/>
              <a:ext cx="5893161" cy="349878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25" name="TextBox 835"/>
            <p:cNvSpPr txBox="1"/>
            <p:nvPr/>
          </p:nvSpPr>
          <p:spPr>
            <a:xfrm>
              <a:off x="29615382" y="5129366"/>
              <a:ext cx="6288202" cy="188597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This was achieved by maximizing the height output from the combined aerodynamic models through nonlinear programming using the interior-point algorithm </a:t>
              </a:r>
            </a:p>
          </p:txBody>
        </p:sp>
        <p:sp>
          <p:nvSpPr>
            <p:cNvPr id="27" name="TextBox 836"/>
            <p:cNvSpPr txBox="1"/>
            <p:nvPr/>
          </p:nvSpPr>
          <p:spPr>
            <a:xfrm>
              <a:off x="29615382" y="6833759"/>
              <a:ext cx="6200462" cy="156347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Optimization Constraints:</a:t>
              </a:r>
            </a:p>
            <a:p>
              <a:pPr marL="1143000" lvl="1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Maintain in-flight stability</a:t>
              </a:r>
            </a:p>
            <a:p>
              <a:pPr marL="1143000" lvl="1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Structural integrity factor of safety of at least 3.0</a:t>
              </a:r>
            </a:p>
            <a:p>
              <a:pPr marL="1143000" lvl="1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Manufacturing limitations</a:t>
              </a:r>
            </a:p>
          </p:txBody>
        </p:sp>
      </p:grpSp>
      <p:sp>
        <p:nvSpPr>
          <p:cNvPr id="121" name="TextBox 461">
            <a:extLst>
              <a:ext uri="{FF2B5EF4-FFF2-40B4-BE49-F238E27FC236}">
                <a16:creationId xmlns:a16="http://schemas.microsoft.com/office/drawing/2014/main" id="{52FC8150-621C-4142-B667-25734A9A9A60}"/>
              </a:ext>
            </a:extLst>
          </p:cNvPr>
          <p:cNvSpPr txBox="1"/>
          <p:nvPr/>
        </p:nvSpPr>
        <p:spPr>
          <a:xfrm>
            <a:off x="30100332" y="17502858"/>
            <a:ext cx="121167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An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optimization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program was created to determine the nominal dimensions for each component that will result in the highest simulated altitude</a:t>
            </a:r>
          </a:p>
          <a:p>
            <a:endParaRPr lang="en-US" dirty="0"/>
          </a:p>
        </p:txBody>
      </p:sp>
      <p:pic>
        <p:nvPicPr>
          <p:cNvPr id="253" name="Picture 619" descr="A picture containing indoor, ground&#10;&#10;Description generated with high confidence">
            <a:extLst>
              <a:ext uri="{FF2B5EF4-FFF2-40B4-BE49-F238E27FC236}">
                <a16:creationId xmlns:a16="http://schemas.microsoft.com/office/drawing/2014/main" id="{35B16E84-B8F1-458F-9CEA-CE3659D366F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017" y="28152339"/>
            <a:ext cx="4755556" cy="36576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Picture 643" descr="A close up of a logo&#10;&#10;Description generated with high confidence">
            <a:extLst>
              <a:ext uri="{FF2B5EF4-FFF2-40B4-BE49-F238E27FC236}">
                <a16:creationId xmlns:a16="http://schemas.microsoft.com/office/drawing/2014/main" id="{32D532B1-1B76-42A2-8E18-E8F159644F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105" y="24623710"/>
            <a:ext cx="6633633" cy="3723126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29" name="Table 644">
            <a:extLst>
              <a:ext uri="{FF2B5EF4-FFF2-40B4-BE49-F238E27FC236}">
                <a16:creationId xmlns:a16="http://schemas.microsoft.com/office/drawing/2014/main" id="{329639DD-662B-4FB0-9CF2-0EFBB5FAD361}"/>
              </a:ext>
            </a:extLst>
          </p:cNvPr>
          <p:cNvGraphicFramePr>
            <a:graphicFrameLocks noGrp="1"/>
          </p:cNvGraphicFramePr>
          <p:nvPr/>
        </p:nvGraphicFramePr>
        <p:xfrm>
          <a:off x="30301322" y="8640395"/>
          <a:ext cx="5054478" cy="240708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0529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1157299">
                  <a:extLst>
                    <a:ext uri="{9D8B030D-6E8A-4147-A177-3AD203B41FA5}">
                      <a16:colId xmlns:a16="http://schemas.microsoft.com/office/drawing/2014/main" val="4099088911"/>
                    </a:ext>
                  </a:extLst>
                </a:gridCol>
                <a:gridCol w="1586109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1180541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</a:tblGrid>
              <a:tr h="80236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Flight</a:t>
                      </a:r>
                      <a:r>
                        <a:rPr lang="en-US" sz="18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Data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OpenRocket Model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MATLAB</a:t>
                      </a:r>
                      <a:r>
                        <a:rPr lang="en-US" sz="18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Model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80236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Apogee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1071.1 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1020.6 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1154.1 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80236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Apogee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290.0</a:t>
                      </a:r>
                      <a:r>
                        <a:rPr lang="en-US" sz="18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</a:t>
                      </a:r>
                      <a:endParaRPr lang="en-US" sz="18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238.6 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276.3 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sp>
        <p:nvSpPr>
          <p:cNvPr id="224" name="TextBox 645">
            <a:extLst>
              <a:ext uri="{FF2B5EF4-FFF2-40B4-BE49-F238E27FC236}">
                <a16:creationId xmlns:a16="http://schemas.microsoft.com/office/drawing/2014/main" id="{65D0DACD-7DDF-42EC-882F-AB0BB5E0965D}"/>
              </a:ext>
            </a:extLst>
          </p:cNvPr>
          <p:cNvSpPr txBox="1"/>
          <p:nvPr/>
        </p:nvSpPr>
        <p:spPr>
          <a:xfrm>
            <a:off x="37369652" y="24493097"/>
            <a:ext cx="49381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Optima" panose="02000503060000020004"/>
              </a:rPr>
              <a:t>Stress analyses </a:t>
            </a:r>
            <a:r>
              <a:rPr lang="en-US" sz="2800" dirty="0">
                <a:solidFill>
                  <a:schemeClr val="bg1"/>
                </a:solidFill>
                <a:latin typeface="Optima" panose="02000503060000020004"/>
              </a:rPr>
              <a:t>are performed on the optimized components that are prone to failure, such as the engine centering ring (left)</a:t>
            </a:r>
          </a:p>
          <a:p>
            <a:endParaRPr lang="en-US" sz="2800" dirty="0">
              <a:solidFill>
                <a:schemeClr val="bg1"/>
              </a:solidFill>
              <a:latin typeface="Optima" panose="02000503060000020004"/>
            </a:endParaRPr>
          </a:p>
        </p:txBody>
      </p:sp>
      <p:sp>
        <p:nvSpPr>
          <p:cNvPr id="225" name="TextBox 646">
            <a:extLst>
              <a:ext uri="{FF2B5EF4-FFF2-40B4-BE49-F238E27FC236}">
                <a16:creationId xmlns:a16="http://schemas.microsoft.com/office/drawing/2014/main" id="{DA23C908-495F-4813-B3A9-F31D244D87D3}"/>
              </a:ext>
            </a:extLst>
          </p:cNvPr>
          <p:cNvSpPr txBox="1"/>
          <p:nvPr/>
        </p:nvSpPr>
        <p:spPr>
          <a:xfrm>
            <a:off x="37369652" y="26961841"/>
            <a:ext cx="4542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/>
              </a:rPr>
              <a:t>Optimization must be reconfigured if resulting FOS is less than 3.0</a:t>
            </a:r>
            <a:endParaRPr lang="en-US" sz="2800" dirty="0"/>
          </a:p>
        </p:txBody>
      </p:sp>
      <p:pic>
        <p:nvPicPr>
          <p:cNvPr id="648" name="Picture 129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758" r="7468" b="1283"/>
          <a:stretch/>
        </p:blipFill>
        <p:spPr>
          <a:xfrm>
            <a:off x="30314551" y="11269984"/>
            <a:ext cx="5344543" cy="44566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51" name="TextBox 1298"/>
          <p:cNvSpPr txBox="1"/>
          <p:nvPr/>
        </p:nvSpPr>
        <p:spPr>
          <a:xfrm>
            <a:off x="15855254" y="25858991"/>
            <a:ext cx="1106576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 laser cut fin alignment tool was designed to keep fins in place during the epoxy curing process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</a:rPr>
              <a:t>Many components are assembled from scratch such as the nosecone, fins, ignition leads, ejection charges, and launch pad 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endParaRPr lang="en-US" dirty="0"/>
          </a:p>
        </p:txBody>
      </p:sp>
      <p:graphicFrame>
        <p:nvGraphicFramePr>
          <p:cNvPr id="1300" name="Table 644">
            <a:extLst>
              <a:ext uri="{FF2B5EF4-FFF2-40B4-BE49-F238E27FC236}">
                <a16:creationId xmlns:a16="http://schemas.microsoft.com/office/drawing/2014/main" id="{329639DD-662B-4FB0-9CF2-0EFBB5FAD361}"/>
              </a:ext>
            </a:extLst>
          </p:cNvPr>
          <p:cNvGraphicFramePr>
            <a:graphicFrameLocks noGrp="1"/>
          </p:cNvGraphicFramePr>
          <p:nvPr/>
        </p:nvGraphicFramePr>
        <p:xfrm>
          <a:off x="1116448" y="23821735"/>
          <a:ext cx="11575186" cy="28780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26228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2155371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  <a:gridCol w="2198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1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2510">
                <a:tc>
                  <a:txBody>
                    <a:bodyPr/>
                    <a:lstStyle/>
                    <a:p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Reported Max Thrust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Measured Max Thrust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Reported Total Impulse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Measured Total Impulse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992776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Engine:</a:t>
                      </a:r>
                    </a:p>
                    <a:p>
                      <a:r>
                        <a:rPr lang="en-US" sz="2000" b="1" dirty="0">
                          <a:latin typeface="Optima" charset="0"/>
                          <a:ea typeface="Optima" charset="0"/>
                          <a:cs typeface="Optima" charset="0"/>
                        </a:rPr>
                        <a:t>Cesaroni H399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545.8 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549.6 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282.2 N-s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277.1</a:t>
                      </a:r>
                      <a:r>
                        <a:rPr lang="en-US" sz="20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N-s</a:t>
                      </a:r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992776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Engine:</a:t>
                      </a:r>
                    </a:p>
                    <a:p>
                      <a:r>
                        <a:rPr lang="en-US" sz="2000" b="1" dirty="0">
                          <a:latin typeface="Optima" charset="0"/>
                          <a:ea typeface="Optima" charset="0"/>
                          <a:cs typeface="Optima" charset="0"/>
                        </a:rPr>
                        <a:t>Cesaroni I204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356.8 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329.7 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347.7 N-s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322.7 N-s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sp>
        <p:nvSpPr>
          <p:cNvPr id="1301" name="TextBox 1300"/>
          <p:cNvSpPr txBox="1"/>
          <p:nvPr/>
        </p:nvSpPr>
        <p:spPr>
          <a:xfrm>
            <a:off x="7776641" y="27461244"/>
            <a:ext cx="5231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Data acquisition was performed using the custom test rig, a 150 lb load cell, and NI SignalExpress software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Results were verified by comparing to official data reported by the engine manufacturer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076243F-5017-4FE0-942F-0EEC6448704C}"/>
              </a:ext>
            </a:extLst>
          </p:cNvPr>
          <p:cNvGrpSpPr/>
          <p:nvPr/>
        </p:nvGrpSpPr>
        <p:grpSpPr>
          <a:xfrm>
            <a:off x="4360084" y="6642050"/>
            <a:ext cx="13471987" cy="20651621"/>
            <a:chOff x="29163119" y="2108676"/>
            <a:chExt cx="13471987" cy="2065162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AC9A1A0-39C5-4C8B-8E1B-17E1A0AEDC69}"/>
                </a:ext>
              </a:extLst>
            </p:cNvPr>
            <p:cNvGrpSpPr/>
            <p:nvPr/>
          </p:nvGrpSpPr>
          <p:grpSpPr>
            <a:xfrm>
              <a:off x="29163119" y="2108676"/>
              <a:ext cx="13471987" cy="20651621"/>
              <a:chOff x="30200731" y="3540947"/>
              <a:chExt cx="13471987" cy="20651621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FEB1908-D62C-4536-960E-1E4B8567CEB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591316" y="3540947"/>
                <a:ext cx="9568319" cy="20651621"/>
                <a:chOff x="30143549" y="4942303"/>
                <a:chExt cx="11556304" cy="24942356"/>
              </a:xfrm>
            </p:grpSpPr>
            <p:pic>
              <p:nvPicPr>
                <p:cNvPr id="125" name="Picture 124" descr="A picture containing indoor, bed, window, sitting&#10;&#10;Description automatically generated">
                  <a:extLst>
                    <a:ext uri="{FF2B5EF4-FFF2-40B4-BE49-F238E27FC236}">
                      <a16:creationId xmlns:a16="http://schemas.microsoft.com/office/drawing/2014/main" id="{3F9E7E05-6D7B-4B03-BD71-681FD970D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 rot="5400000">
                  <a:off x="23450523" y="11635329"/>
                  <a:ext cx="24942356" cy="11556304"/>
                </a:xfrm>
                <a:prstGeom prst="rect">
                  <a:avLst/>
                </a:prstGeom>
                <a:ln>
                  <a:noFill/>
                </a:ln>
                <a:effectLst>
                  <a:softEdge rad="635000"/>
                </a:effectLst>
              </p:spPr>
            </p:pic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AC190BE0-8CEE-4C69-AB82-946D4D34ED37}"/>
                    </a:ext>
                  </a:extLst>
                </p:cNvPr>
                <p:cNvGrpSpPr/>
                <p:nvPr/>
              </p:nvGrpSpPr>
              <p:grpSpPr>
                <a:xfrm>
                  <a:off x="34944574" y="9755381"/>
                  <a:ext cx="2187456" cy="15303363"/>
                  <a:chOff x="34944574" y="9755381"/>
                  <a:chExt cx="2187456" cy="15303363"/>
                </a:xfrm>
              </p:grpSpPr>
              <p:pic>
                <p:nvPicPr>
                  <p:cNvPr id="129" name="Picture 2" descr="14748NOS - NOS Nitrous Bottle Image">
                    <a:extLst>
                      <a:ext uri="{FF2B5EF4-FFF2-40B4-BE49-F238E27FC236}">
                        <a16:creationId xmlns:a16="http://schemas.microsoft.com/office/drawing/2014/main" id="{D41DC0FE-7E3C-437A-B4AC-4BB6223C59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27">
                            <a14:imgEffect>
                              <a14:backgroundRemoval t="4833" b="90811" l="9949" r="89880">
                                <a14:foregroundMark x1="45455" y1="6862" x2="45455" y2="6862"/>
                                <a14:foregroundMark x1="50943" y1="5072" x2="47170" y2="6265"/>
                                <a14:foregroundMark x1="54202" y1="5549" x2="42710" y2="4833"/>
                                <a14:foregroundMark x1="49057" y1="6086" x2="56604" y2="6325"/>
                                <a14:foregroundMark x1="56432" y1="7697" x2="49571" y2="9606"/>
                                <a14:foregroundMark x1="32590" y1="51372" x2="32762" y2="47136"/>
                                <a14:foregroundMark x1="34820" y1="48986" x2="40309" y2="51313"/>
                                <a14:foregroundMark x1="53345" y1="49523" x2="53002" y2="51253"/>
                                <a14:foregroundMark x1="59348" y1="50119" x2="62779" y2="50060"/>
                                <a14:foregroundMark x1="31046" y1="88305" x2="49914" y2="90811"/>
                                <a14:foregroundMark x1="49914" y1="90811" x2="61947" y2="90521"/>
                                <a14:foregroundMark x1="25901" y1="88484" x2="24185" y2="87709"/>
                                <a14:backgroundMark x1="75643" y1="90334" x2="48542" y2="92601"/>
                                <a14:backgroundMark x1="35849" y1="91706" x2="17153" y2="88305"/>
                                <a14:backgroundMark x1="35506" y1="91647" x2="42196" y2="92124"/>
                                <a14:backgroundMark x1="17496" y1="87828" x2="23499" y2="89558"/>
                                <a14:backgroundMark x1="22642" y1="89081" x2="17153" y2="87112"/>
                                <a14:backgroundMark x1="18353" y1="86933" x2="20240" y2="881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34944574" y="16160416"/>
                    <a:ext cx="2187456" cy="68103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3" name="Picture 132">
                    <a:extLst>
                      <a:ext uri="{FF2B5EF4-FFF2-40B4-BE49-F238E27FC236}">
                        <a16:creationId xmlns:a16="http://schemas.microsoft.com/office/drawing/2014/main" id="{8CED071E-D460-4FC1-A3E8-33FB9DB63E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07" t="23269" r="33537" b="19381"/>
                  <a:stretch/>
                </p:blipFill>
                <p:spPr>
                  <a:xfrm rot="10645812">
                    <a:off x="35085253" y="22930428"/>
                    <a:ext cx="1539022" cy="2128316"/>
                  </a:xfrm>
                  <a:prstGeom prst="rect">
                    <a:avLst/>
                  </a:prstGeom>
                </p:spPr>
              </p:pic>
              <p:pic>
                <p:nvPicPr>
                  <p:cNvPr id="134" name="Picture 195">
                    <a:extLst>
                      <a:ext uri="{FF2B5EF4-FFF2-40B4-BE49-F238E27FC236}">
                        <a16:creationId xmlns:a16="http://schemas.microsoft.com/office/drawing/2014/main" id="{87020D42-4E68-4C32-A1CB-636554EDF9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635" r="35134"/>
                  <a:stretch/>
                </p:blipFill>
                <p:spPr>
                  <a:xfrm rot="10800000">
                    <a:off x="35549012" y="9755381"/>
                    <a:ext cx="905042" cy="2022900"/>
                  </a:xfrm>
                  <a:prstGeom prst="rect">
                    <a:avLst/>
                  </a:prstGeom>
                </p:spPr>
              </p:pic>
              <p:pic>
                <p:nvPicPr>
                  <p:cNvPr id="135" name="Picture 212">
                    <a:extLst>
                      <a:ext uri="{FF2B5EF4-FFF2-40B4-BE49-F238E27FC236}">
                        <a16:creationId xmlns:a16="http://schemas.microsoft.com/office/drawing/2014/main" id="{011A1F96-CBAC-4F01-A9DB-17D9C49B97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966" r="35107"/>
                  <a:stretch/>
                </p:blipFill>
                <p:spPr>
                  <a:xfrm>
                    <a:off x="35179112" y="13617807"/>
                    <a:ext cx="1461648" cy="276359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3E5CB54-4A04-41E5-AEC2-05159CC0474B}"/>
                  </a:ext>
                </a:extLst>
              </p:cNvPr>
              <p:cNvSpPr txBox="1"/>
              <p:nvPr/>
            </p:nvSpPr>
            <p:spPr>
              <a:xfrm>
                <a:off x="30201159" y="8896143"/>
                <a:ext cx="5462378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Avionics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An electronics module responsible for GPS tracking, engine ignition and flow control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AC3D16F-EFF0-4F80-815C-E3C184132BDF}"/>
                  </a:ext>
                </a:extLst>
              </p:cNvPr>
              <p:cNvSpPr txBox="1"/>
              <p:nvPr/>
            </p:nvSpPr>
            <p:spPr>
              <a:xfrm>
                <a:off x="30200731" y="13824694"/>
                <a:ext cx="4740972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Recovery System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recovery module that is deployed at apogee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BD6E00B-3728-44F0-8B87-E74C3461B27B}"/>
                  </a:ext>
                </a:extLst>
              </p:cNvPr>
              <p:cNvSpPr txBox="1"/>
              <p:nvPr/>
            </p:nvSpPr>
            <p:spPr>
              <a:xfrm>
                <a:off x="38046372" y="10599916"/>
                <a:ext cx="4997851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Research Payload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payload built in-house to collect data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2D67310-E524-407F-B525-0F346E5B483B}"/>
                  </a:ext>
                </a:extLst>
              </p:cNvPr>
              <p:cNvSpPr txBox="1"/>
              <p:nvPr/>
            </p:nvSpPr>
            <p:spPr>
              <a:xfrm>
                <a:off x="30200731" y="17891471"/>
                <a:ext cx="473208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Throttle Control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flow regulation system to insert oxidizer flow into the chamber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F6BEC05-A531-461C-9438-5BEC1BEDCF42}"/>
                  </a:ext>
                </a:extLst>
              </p:cNvPr>
              <p:cNvSpPr txBox="1"/>
              <p:nvPr/>
            </p:nvSpPr>
            <p:spPr>
              <a:xfrm>
                <a:off x="38046372" y="19315741"/>
                <a:ext cx="562634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Runaway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New Hampshire’s first hybrid rocket engine that utilizes a liquid oxidizer and solid fuel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32CCEE-967F-4802-ACC6-1F6567B20F8B}"/>
                  </a:ext>
                </a:extLst>
              </p:cNvPr>
              <p:cNvSpPr txBox="1"/>
              <p:nvPr/>
            </p:nvSpPr>
            <p:spPr>
              <a:xfrm>
                <a:off x="38046372" y="14682536"/>
                <a:ext cx="396933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Oxidizer Storage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pressurized vessel holding the liquid oxidizer</a:t>
                </a:r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1550636-1C84-4F29-84B6-B841F6E9F991}"/>
                </a:ext>
              </a:extLst>
            </p:cNvPr>
            <p:cNvCxnSpPr>
              <a:cxnSpLocks/>
              <a:endCxn id="134" idx="3"/>
            </p:cNvCxnSpPr>
            <p:nvPr/>
          </p:nvCxnSpPr>
          <p:spPr>
            <a:xfrm flipV="1">
              <a:off x="31083250" y="6931233"/>
              <a:ext cx="3946037" cy="1081117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0FB14F-B31E-4696-9DAD-21DFCF738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79285" y="11070250"/>
              <a:ext cx="2212415" cy="187105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924D160-8BB2-4E70-91AC-C5F9980E41A2}"/>
                </a:ext>
              </a:extLst>
            </p:cNvPr>
            <p:cNvCxnSpPr>
              <a:cxnSpLocks/>
            </p:cNvCxnSpPr>
            <p:nvPr/>
          </p:nvCxnSpPr>
          <p:spPr>
            <a:xfrm>
              <a:off x="32618363" y="17009636"/>
              <a:ext cx="2104657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22F24D4-9C08-46CF-BB90-1B2A4B3DA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33000" y="18435638"/>
              <a:ext cx="874019" cy="78701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7BECA9-9993-47E6-9863-9487E34CB4DD}"/>
                </a:ext>
              </a:extLst>
            </p:cNvPr>
            <p:cNvCxnSpPr>
              <a:cxnSpLocks/>
            </p:cNvCxnSpPr>
            <p:nvPr/>
          </p:nvCxnSpPr>
          <p:spPr>
            <a:xfrm>
              <a:off x="35623500" y="12842379"/>
              <a:ext cx="1483519" cy="959346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365CD0E-6B19-469D-BFF3-CFAAA8064EAE}"/>
                </a:ext>
              </a:extLst>
            </p:cNvPr>
            <p:cNvCxnSpPr>
              <a:cxnSpLocks/>
            </p:cNvCxnSpPr>
            <p:nvPr/>
          </p:nvCxnSpPr>
          <p:spPr>
            <a:xfrm>
              <a:off x="35581661" y="8567836"/>
              <a:ext cx="1525358" cy="114478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8793</TotalTime>
  <Words>1407</Words>
  <Application>Microsoft Office PowerPoint</Application>
  <PresentationFormat>Custom</PresentationFormat>
  <Paragraphs>262</Paragraphs>
  <Slides>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Century Gothic</vt:lpstr>
      <vt:lpstr>Kohinoor Devanagari Book</vt:lpstr>
      <vt:lpstr>Optima</vt:lpstr>
      <vt:lpstr>Times New Roman</vt:lpstr>
      <vt:lpstr>Wingdings 3</vt:lpstr>
      <vt:lpstr>Slice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Collin Stroshine</dc:creator>
  <cp:lastModifiedBy>Charlie Nitschelm</cp:lastModifiedBy>
  <cp:revision>271</cp:revision>
  <dcterms:modified xsi:type="dcterms:W3CDTF">2019-10-29T15:49:29Z</dcterms:modified>
</cp:coreProperties>
</file>